
<file path=[Content_Types].xml><?xml version="1.0" encoding="utf-8"?>
<Types xmlns="http://schemas.openxmlformats.org/package/2006/content-types">
  <Default Extension="1"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3"/>
  </p:notesMasterIdLst>
  <p:sldIdLst>
    <p:sldId id="267"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A30423-79D3-46FB-A253-5D761F357F9A}" v="35" dt="2026-06-11T18:23:30.5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4" d="100"/>
          <a:sy n="74" d="100"/>
        </p:scale>
        <p:origin x="1042" y="-2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if siddiqui" userId="96bb672f4a89912b" providerId="LiveId" clId="{A8B009FD-9389-4E07-BCFA-EC92353844F4}"/>
    <pc:docChg chg="custSel addSld delSld modSld sldOrd">
      <pc:chgData name="saif siddiqui" userId="96bb672f4a89912b" providerId="LiveId" clId="{A8B009FD-9389-4E07-BCFA-EC92353844F4}" dt="2026-06-11T18:24:16.698" v="838" actId="20577"/>
      <pc:docMkLst>
        <pc:docMk/>
      </pc:docMkLst>
      <pc:sldChg chg="modSp del">
        <pc:chgData name="saif siddiqui" userId="96bb672f4a89912b" providerId="LiveId" clId="{A8B009FD-9389-4E07-BCFA-EC92353844F4}" dt="2026-06-11T18:15:42.290" v="282" actId="2696"/>
        <pc:sldMkLst>
          <pc:docMk/>
          <pc:sldMk cId="2132911320" sldId="256"/>
        </pc:sldMkLst>
        <pc:spChg chg="mod">
          <ac:chgData name="saif siddiqui" userId="96bb672f4a89912b" providerId="LiveId" clId="{A8B009FD-9389-4E07-BCFA-EC92353844F4}" dt="2026-06-11T17:52:27.112" v="201"/>
          <ac:spMkLst>
            <pc:docMk/>
            <pc:sldMk cId="2132911320" sldId="256"/>
            <ac:spMk id="2" creationId="{75CC7679-3E99-B304-0483-90FA930FB90B}"/>
          </ac:spMkLst>
        </pc:spChg>
        <pc:spChg chg="mod">
          <ac:chgData name="saif siddiqui" userId="96bb672f4a89912b" providerId="LiveId" clId="{A8B009FD-9389-4E07-BCFA-EC92353844F4}" dt="2026-06-11T17:52:27.112" v="201"/>
          <ac:spMkLst>
            <pc:docMk/>
            <pc:sldMk cId="2132911320" sldId="256"/>
            <ac:spMk id="3" creationId="{A72DCCF4-3324-14F7-23C6-0170657D932C}"/>
          </ac:spMkLst>
        </pc:spChg>
      </pc:sldChg>
      <pc:sldChg chg="addSp delSp modSp mod">
        <pc:chgData name="saif siddiqui" userId="96bb672f4a89912b" providerId="LiveId" clId="{A8B009FD-9389-4E07-BCFA-EC92353844F4}" dt="2026-06-11T18:20:54.600" v="761"/>
        <pc:sldMkLst>
          <pc:docMk/>
          <pc:sldMk cId="2227176390" sldId="257"/>
        </pc:sldMkLst>
        <pc:spChg chg="mod">
          <ac:chgData name="saif siddiqui" userId="96bb672f4a89912b" providerId="LiveId" clId="{A8B009FD-9389-4E07-BCFA-EC92353844F4}" dt="2026-06-11T18:14:58.278" v="275" actId="2711"/>
          <ac:spMkLst>
            <pc:docMk/>
            <pc:sldMk cId="2227176390" sldId="257"/>
            <ac:spMk id="2" creationId="{F7FD8AC1-4120-B190-BE46-33D95E0DFAA9}"/>
          </ac:spMkLst>
        </pc:spChg>
        <pc:spChg chg="mod">
          <ac:chgData name="saif siddiqui" userId="96bb672f4a89912b" providerId="LiveId" clId="{A8B009FD-9389-4E07-BCFA-EC92353844F4}" dt="2026-06-11T18:15:16.350" v="280" actId="27636"/>
          <ac:spMkLst>
            <pc:docMk/>
            <pc:sldMk cId="2227176390" sldId="257"/>
            <ac:spMk id="3" creationId="{FA54E1ED-1299-7E39-4EE3-78038A089917}"/>
          </ac:spMkLst>
        </pc:spChg>
        <pc:spChg chg="add del mod">
          <ac:chgData name="saif siddiqui" userId="96bb672f4a89912b" providerId="LiveId" clId="{A8B009FD-9389-4E07-BCFA-EC92353844F4}" dt="2026-06-11T18:20:54.600" v="761"/>
          <ac:spMkLst>
            <pc:docMk/>
            <pc:sldMk cId="2227176390" sldId="257"/>
            <ac:spMk id="6" creationId="{5C9656B3-446F-ED0B-23AE-83E085DEB20D}"/>
          </ac:spMkLst>
        </pc:spChg>
        <pc:picChg chg="add mod">
          <ac:chgData name="saif siddiqui" userId="96bb672f4a89912b" providerId="LiveId" clId="{A8B009FD-9389-4E07-BCFA-EC92353844F4}" dt="2026-06-11T18:20:34.501" v="703" actId="1076"/>
          <ac:picMkLst>
            <pc:docMk/>
            <pc:sldMk cId="2227176390" sldId="257"/>
            <ac:picMk id="5" creationId="{8D1100BD-E612-BCB6-9032-47F42713E9E0}"/>
          </ac:picMkLst>
        </pc:picChg>
      </pc:sldChg>
      <pc:sldChg chg="modSp mod ord">
        <pc:chgData name="saif siddiqui" userId="96bb672f4a89912b" providerId="LiveId" clId="{A8B009FD-9389-4E07-BCFA-EC92353844F4}" dt="2026-06-11T18:14:38.407" v="273" actId="255"/>
        <pc:sldMkLst>
          <pc:docMk/>
          <pc:sldMk cId="704410890" sldId="258"/>
        </pc:sldMkLst>
        <pc:spChg chg="mod">
          <ac:chgData name="saif siddiqui" userId="96bb672f4a89912b" providerId="LiveId" clId="{A8B009FD-9389-4E07-BCFA-EC92353844F4}" dt="2026-06-11T18:14:38.407" v="273" actId="255"/>
          <ac:spMkLst>
            <pc:docMk/>
            <pc:sldMk cId="704410890" sldId="258"/>
            <ac:spMk id="2" creationId="{06213C38-95D1-AE0A-7C58-C8F33AE232F9}"/>
          </ac:spMkLst>
        </pc:spChg>
        <pc:spChg chg="mod">
          <ac:chgData name="saif siddiqui" userId="96bb672f4a89912b" providerId="LiveId" clId="{A8B009FD-9389-4E07-BCFA-EC92353844F4}" dt="2026-06-11T18:14:24.981" v="271" actId="255"/>
          <ac:spMkLst>
            <pc:docMk/>
            <pc:sldMk cId="704410890" sldId="258"/>
            <ac:spMk id="3" creationId="{20D6C32A-C2BE-3666-FBE5-1760A8BF3A7E}"/>
          </ac:spMkLst>
        </pc:spChg>
      </pc:sldChg>
      <pc:sldChg chg="addSp modSp new mod">
        <pc:chgData name="saif siddiqui" userId="96bb672f4a89912b" providerId="LiveId" clId="{A8B009FD-9389-4E07-BCFA-EC92353844F4}" dt="2026-06-11T18:21:49.411" v="768" actId="1076"/>
        <pc:sldMkLst>
          <pc:docMk/>
          <pc:sldMk cId="3935861795" sldId="259"/>
        </pc:sldMkLst>
        <pc:spChg chg="mod">
          <ac:chgData name="saif siddiqui" userId="96bb672f4a89912b" providerId="LiveId" clId="{A8B009FD-9389-4E07-BCFA-EC92353844F4}" dt="2026-06-11T18:12:45.093" v="260" actId="1076"/>
          <ac:spMkLst>
            <pc:docMk/>
            <pc:sldMk cId="3935861795" sldId="259"/>
            <ac:spMk id="2" creationId="{F2D8AF02-2B6B-F1F7-FADD-3A48B4B46B66}"/>
          </ac:spMkLst>
        </pc:spChg>
        <pc:spChg chg="mod">
          <ac:chgData name="saif siddiqui" userId="96bb672f4a89912b" providerId="LiveId" clId="{A8B009FD-9389-4E07-BCFA-EC92353844F4}" dt="2026-06-11T18:13:55.557" v="267" actId="12"/>
          <ac:spMkLst>
            <pc:docMk/>
            <pc:sldMk cId="3935861795" sldId="259"/>
            <ac:spMk id="3" creationId="{C614915E-E5B8-3714-4A69-950ED07FFB65}"/>
          </ac:spMkLst>
        </pc:spChg>
        <pc:picChg chg="add mod">
          <ac:chgData name="saif siddiqui" userId="96bb672f4a89912b" providerId="LiveId" clId="{A8B009FD-9389-4E07-BCFA-EC92353844F4}" dt="2026-06-11T18:21:49.411" v="768" actId="1076"/>
          <ac:picMkLst>
            <pc:docMk/>
            <pc:sldMk cId="3935861795" sldId="259"/>
            <ac:picMk id="5" creationId="{B2998F30-9BB5-A085-5A88-076138CEDCE1}"/>
          </ac:picMkLst>
        </pc:picChg>
      </pc:sldChg>
      <pc:sldChg chg="addSp delSp modSp new mod">
        <pc:chgData name="saif siddiqui" userId="96bb672f4a89912b" providerId="LiveId" clId="{A8B009FD-9389-4E07-BCFA-EC92353844F4}" dt="2026-06-11T17:52:27.112" v="201"/>
        <pc:sldMkLst>
          <pc:docMk/>
          <pc:sldMk cId="3012918153" sldId="260"/>
        </pc:sldMkLst>
        <pc:spChg chg="mod">
          <ac:chgData name="saif siddiqui" userId="96bb672f4a89912b" providerId="LiveId" clId="{A8B009FD-9389-4E07-BCFA-EC92353844F4}" dt="2026-06-11T17:52:27.112" v="201"/>
          <ac:spMkLst>
            <pc:docMk/>
            <pc:sldMk cId="3012918153" sldId="260"/>
            <ac:spMk id="2" creationId="{0D104A1E-4D55-B2AE-FD75-464FA17BEC74}"/>
          </ac:spMkLst>
        </pc:spChg>
        <pc:spChg chg="del">
          <ac:chgData name="saif siddiqui" userId="96bb672f4a89912b" providerId="LiveId" clId="{A8B009FD-9389-4E07-BCFA-EC92353844F4}" dt="2026-06-11T06:47:14.386" v="44" actId="3680"/>
          <ac:spMkLst>
            <pc:docMk/>
            <pc:sldMk cId="3012918153" sldId="260"/>
            <ac:spMk id="3" creationId="{F2456BF3-F039-66F9-A95D-E28170C54020}"/>
          </ac:spMkLst>
        </pc:spChg>
        <pc:spChg chg="add del mod">
          <ac:chgData name="saif siddiqui" userId="96bb672f4a89912b" providerId="LiveId" clId="{A8B009FD-9389-4E07-BCFA-EC92353844F4}" dt="2026-06-11T06:52:34.986" v="136" actId="3680"/>
          <ac:spMkLst>
            <pc:docMk/>
            <pc:sldMk cId="3012918153" sldId="260"/>
            <ac:spMk id="6" creationId="{D6E9AA7E-30EC-DF22-CB22-E23ACAA803F2}"/>
          </ac:spMkLst>
        </pc:spChg>
        <pc:graphicFrameChg chg="add del mod ord modGraphic">
          <ac:chgData name="saif siddiqui" userId="96bb672f4a89912b" providerId="LiveId" clId="{A8B009FD-9389-4E07-BCFA-EC92353844F4}" dt="2026-06-11T06:52:07.058" v="135" actId="478"/>
          <ac:graphicFrameMkLst>
            <pc:docMk/>
            <pc:sldMk cId="3012918153" sldId="260"/>
            <ac:graphicFrameMk id="4" creationId="{A46208CD-E336-622B-1B32-FAE9E3640F20}"/>
          </ac:graphicFrameMkLst>
        </pc:graphicFrameChg>
        <pc:graphicFrameChg chg="add mod ord modGraphic">
          <ac:chgData name="saif siddiqui" userId="96bb672f4a89912b" providerId="LiveId" clId="{A8B009FD-9389-4E07-BCFA-EC92353844F4}" dt="2026-06-11T17:52:23.240" v="200"/>
          <ac:graphicFrameMkLst>
            <pc:docMk/>
            <pc:sldMk cId="3012918153" sldId="260"/>
            <ac:graphicFrameMk id="7" creationId="{BBB846AD-13C2-C98A-AF7C-1964097888F9}"/>
          </ac:graphicFrameMkLst>
        </pc:graphicFrameChg>
      </pc:sldChg>
      <pc:sldChg chg="modSp new mod">
        <pc:chgData name="saif siddiqui" userId="96bb672f4a89912b" providerId="LiveId" clId="{A8B009FD-9389-4E07-BCFA-EC92353844F4}" dt="2026-06-11T18:12:20.257" v="257" actId="255"/>
        <pc:sldMkLst>
          <pc:docMk/>
          <pc:sldMk cId="1158740401" sldId="261"/>
        </pc:sldMkLst>
        <pc:spChg chg="mod">
          <ac:chgData name="saif siddiqui" userId="96bb672f4a89912b" providerId="LiveId" clId="{A8B009FD-9389-4E07-BCFA-EC92353844F4}" dt="2026-06-11T18:12:20.257" v="257" actId="255"/>
          <ac:spMkLst>
            <pc:docMk/>
            <pc:sldMk cId="1158740401" sldId="261"/>
            <ac:spMk id="2" creationId="{A7E020CC-9BDE-C566-32A1-9592760371DF}"/>
          </ac:spMkLst>
        </pc:spChg>
        <pc:spChg chg="mod">
          <ac:chgData name="saif siddiqui" userId="96bb672f4a89912b" providerId="LiveId" clId="{A8B009FD-9389-4E07-BCFA-EC92353844F4}" dt="2026-06-11T18:12:07.610" v="255" actId="2711"/>
          <ac:spMkLst>
            <pc:docMk/>
            <pc:sldMk cId="1158740401" sldId="261"/>
            <ac:spMk id="3" creationId="{A712BB03-B44B-FFB6-1389-80FA89502C35}"/>
          </ac:spMkLst>
        </pc:spChg>
      </pc:sldChg>
      <pc:sldChg chg="modSp new mod">
        <pc:chgData name="saif siddiqui" userId="96bb672f4a89912b" providerId="LiveId" clId="{A8B009FD-9389-4E07-BCFA-EC92353844F4}" dt="2026-06-11T18:11:13.938" v="252" actId="255"/>
        <pc:sldMkLst>
          <pc:docMk/>
          <pc:sldMk cId="2811366774" sldId="262"/>
        </pc:sldMkLst>
        <pc:spChg chg="mod">
          <ac:chgData name="saif siddiqui" userId="96bb672f4a89912b" providerId="LiveId" clId="{A8B009FD-9389-4E07-BCFA-EC92353844F4}" dt="2026-06-11T18:10:50.969" v="248"/>
          <ac:spMkLst>
            <pc:docMk/>
            <pc:sldMk cId="2811366774" sldId="262"/>
            <ac:spMk id="2" creationId="{E874AFCE-2567-C824-163D-FF3A13490D61}"/>
          </ac:spMkLst>
        </pc:spChg>
        <pc:spChg chg="mod">
          <ac:chgData name="saif siddiqui" userId="96bb672f4a89912b" providerId="LiveId" clId="{A8B009FD-9389-4E07-BCFA-EC92353844F4}" dt="2026-06-11T18:11:13.938" v="252" actId="255"/>
          <ac:spMkLst>
            <pc:docMk/>
            <pc:sldMk cId="2811366774" sldId="262"/>
            <ac:spMk id="3" creationId="{000F3CE6-5A32-1A78-CDB7-78BF67869554}"/>
          </ac:spMkLst>
        </pc:spChg>
      </pc:sldChg>
      <pc:sldChg chg="addSp delSp modSp new del mod">
        <pc:chgData name="saif siddiqui" userId="96bb672f4a89912b" providerId="LiveId" clId="{A8B009FD-9389-4E07-BCFA-EC92353844F4}" dt="2026-06-11T17:52:11.666" v="199" actId="2696"/>
        <pc:sldMkLst>
          <pc:docMk/>
          <pc:sldMk cId="2829728093" sldId="262"/>
        </pc:sldMkLst>
        <pc:spChg chg="mod">
          <ac:chgData name="saif siddiqui" userId="96bb672f4a89912b" providerId="LiveId" clId="{A8B009FD-9389-4E07-BCFA-EC92353844F4}" dt="2026-06-11T06:56:23.756" v="141"/>
          <ac:spMkLst>
            <pc:docMk/>
            <pc:sldMk cId="2829728093" sldId="262"/>
            <ac:spMk id="2" creationId="{CF79FC4B-B426-B9ED-27B8-7B1F880E9856}"/>
          </ac:spMkLst>
        </pc:spChg>
        <pc:spChg chg="mod">
          <ac:chgData name="saif siddiqui" userId="96bb672f4a89912b" providerId="LiveId" clId="{A8B009FD-9389-4E07-BCFA-EC92353844F4}" dt="2026-06-11T06:58:12.538" v="149" actId="1076"/>
          <ac:spMkLst>
            <pc:docMk/>
            <pc:sldMk cId="2829728093" sldId="262"/>
            <ac:spMk id="3" creationId="{03837E61-481B-D3AE-A2FB-2F98DF0020A0}"/>
          </ac:spMkLst>
        </pc:spChg>
        <pc:spChg chg="add del mod">
          <ac:chgData name="saif siddiqui" userId="96bb672f4a89912b" providerId="LiveId" clId="{A8B009FD-9389-4E07-BCFA-EC92353844F4}" dt="2026-06-11T07:00:12.330" v="157"/>
          <ac:spMkLst>
            <pc:docMk/>
            <pc:sldMk cId="2829728093" sldId="262"/>
            <ac:spMk id="4" creationId="{85704DC3-23CE-B56B-2689-AC539FAD723A}"/>
          </ac:spMkLst>
        </pc:spChg>
      </pc:sldChg>
      <pc:sldChg chg="modSp new mod">
        <pc:chgData name="saif siddiqui" userId="96bb672f4a89912b" providerId="LiveId" clId="{A8B009FD-9389-4E07-BCFA-EC92353844F4}" dt="2026-06-11T18:10:37.235" v="247" actId="2711"/>
        <pc:sldMkLst>
          <pc:docMk/>
          <pc:sldMk cId="4034448071" sldId="263"/>
        </pc:sldMkLst>
        <pc:spChg chg="mod">
          <ac:chgData name="saif siddiqui" userId="96bb672f4a89912b" providerId="LiveId" clId="{A8B009FD-9389-4E07-BCFA-EC92353844F4}" dt="2026-06-11T18:10:37.235" v="247" actId="2711"/>
          <ac:spMkLst>
            <pc:docMk/>
            <pc:sldMk cId="4034448071" sldId="263"/>
            <ac:spMk id="3" creationId="{5B80AD2F-38A5-3F15-E9C8-864C7419311D}"/>
          </ac:spMkLst>
        </pc:spChg>
      </pc:sldChg>
      <pc:sldChg chg="modSp new mod">
        <pc:chgData name="saif siddiqui" userId="96bb672f4a89912b" providerId="LiveId" clId="{A8B009FD-9389-4E07-BCFA-EC92353844F4}" dt="2026-06-11T18:10:22.044" v="245" actId="20577"/>
        <pc:sldMkLst>
          <pc:docMk/>
          <pc:sldMk cId="280334401" sldId="264"/>
        </pc:sldMkLst>
        <pc:spChg chg="mod">
          <ac:chgData name="saif siddiqui" userId="96bb672f4a89912b" providerId="LiveId" clId="{A8B009FD-9389-4E07-BCFA-EC92353844F4}" dt="2026-06-11T18:10:22.044" v="245" actId="20577"/>
          <ac:spMkLst>
            <pc:docMk/>
            <pc:sldMk cId="280334401" sldId="264"/>
            <ac:spMk id="3" creationId="{CA8106C1-9E94-E893-8DA7-F508006E0393}"/>
          </ac:spMkLst>
        </pc:spChg>
      </pc:sldChg>
      <pc:sldChg chg="modSp new mod">
        <pc:chgData name="saif siddiqui" userId="96bb672f4a89912b" providerId="LiveId" clId="{A8B009FD-9389-4E07-BCFA-EC92353844F4}" dt="2026-06-11T18:09:30.020" v="238" actId="14100"/>
        <pc:sldMkLst>
          <pc:docMk/>
          <pc:sldMk cId="3002037795" sldId="265"/>
        </pc:sldMkLst>
        <pc:spChg chg="mod">
          <ac:chgData name="saif siddiqui" userId="96bb672f4a89912b" providerId="LiveId" clId="{A8B009FD-9389-4E07-BCFA-EC92353844F4}" dt="2026-06-11T18:09:26.867" v="237" actId="27636"/>
          <ac:spMkLst>
            <pc:docMk/>
            <pc:sldMk cId="3002037795" sldId="265"/>
            <ac:spMk id="2" creationId="{7B6756B0-4CCC-333F-7F29-1C4AF3A1EF04}"/>
          </ac:spMkLst>
        </pc:spChg>
        <pc:spChg chg="mod">
          <ac:chgData name="saif siddiqui" userId="96bb672f4a89912b" providerId="LiveId" clId="{A8B009FD-9389-4E07-BCFA-EC92353844F4}" dt="2026-06-11T18:09:30.020" v="238" actId="14100"/>
          <ac:spMkLst>
            <pc:docMk/>
            <pc:sldMk cId="3002037795" sldId="265"/>
            <ac:spMk id="3" creationId="{500411AF-1075-F66A-ED70-F8DB50257605}"/>
          </ac:spMkLst>
        </pc:spChg>
      </pc:sldChg>
      <pc:sldChg chg="addSp delSp modSp new mod">
        <pc:chgData name="saif siddiqui" userId="96bb672f4a89912b" providerId="LiveId" clId="{A8B009FD-9389-4E07-BCFA-EC92353844F4}" dt="2026-06-11T18:24:16.698" v="838" actId="20577"/>
        <pc:sldMkLst>
          <pc:docMk/>
          <pc:sldMk cId="259156900" sldId="266"/>
        </pc:sldMkLst>
        <pc:spChg chg="mod">
          <ac:chgData name="saif siddiqui" userId="96bb672f4a89912b" providerId="LiveId" clId="{A8B009FD-9389-4E07-BCFA-EC92353844F4}" dt="2026-06-11T18:08:58.213" v="232" actId="113"/>
          <ac:spMkLst>
            <pc:docMk/>
            <pc:sldMk cId="259156900" sldId="266"/>
            <ac:spMk id="2" creationId="{7F14C779-E92C-14F9-8DE7-29B3B289DEB7}"/>
          </ac:spMkLst>
        </pc:spChg>
        <pc:spChg chg="mod">
          <ac:chgData name="saif siddiqui" userId="96bb672f4a89912b" providerId="LiveId" clId="{A8B009FD-9389-4E07-BCFA-EC92353844F4}" dt="2026-06-11T18:08:44.702" v="229" actId="255"/>
          <ac:spMkLst>
            <pc:docMk/>
            <pc:sldMk cId="259156900" sldId="266"/>
            <ac:spMk id="3" creationId="{B57B0BBD-746A-5563-E2B3-14BBCB98A0C7}"/>
          </ac:spMkLst>
        </pc:spChg>
        <pc:spChg chg="add mod">
          <ac:chgData name="saif siddiqui" userId="96bb672f4a89912b" providerId="LiveId" clId="{A8B009FD-9389-4E07-BCFA-EC92353844F4}" dt="2026-06-11T18:24:16.698" v="838" actId="20577"/>
          <ac:spMkLst>
            <pc:docMk/>
            <pc:sldMk cId="259156900" sldId="266"/>
            <ac:spMk id="8" creationId="{87BF555E-AB31-3393-C26D-D4CC4FF3F463}"/>
          </ac:spMkLst>
        </pc:spChg>
        <pc:picChg chg="add del mod">
          <ac:chgData name="saif siddiqui" userId="96bb672f4a89912b" providerId="LiveId" clId="{A8B009FD-9389-4E07-BCFA-EC92353844F4}" dt="2026-06-11T18:23:08.594" v="771" actId="21"/>
          <ac:picMkLst>
            <pc:docMk/>
            <pc:sldMk cId="259156900" sldId="266"/>
            <ac:picMk id="5" creationId="{5C9D74FC-12FB-8722-34A8-1F5468D972C3}"/>
          </ac:picMkLst>
        </pc:picChg>
        <pc:picChg chg="add mod">
          <ac:chgData name="saif siddiqui" userId="96bb672f4a89912b" providerId="LiveId" clId="{A8B009FD-9389-4E07-BCFA-EC92353844F4}" dt="2026-06-11T18:23:53.669" v="778" actId="14100"/>
          <ac:picMkLst>
            <pc:docMk/>
            <pc:sldMk cId="259156900" sldId="266"/>
            <ac:picMk id="7" creationId="{5390C78A-2834-23BB-6770-BE4CCC448C7C}"/>
          </ac:picMkLst>
        </pc:picChg>
      </pc:sldChg>
      <pc:sldChg chg="modSp new mod">
        <pc:chgData name="saif siddiqui" userId="96bb672f4a89912b" providerId="LiveId" clId="{A8B009FD-9389-4E07-BCFA-EC92353844F4}" dt="2026-06-11T18:19:34.703" v="698" actId="20577"/>
        <pc:sldMkLst>
          <pc:docMk/>
          <pc:sldMk cId="3138766198" sldId="267"/>
        </pc:sldMkLst>
        <pc:spChg chg="mod">
          <ac:chgData name="saif siddiqui" userId="96bb672f4a89912b" providerId="LiveId" clId="{A8B009FD-9389-4E07-BCFA-EC92353844F4}" dt="2026-06-11T18:19:30.130" v="681" actId="255"/>
          <ac:spMkLst>
            <pc:docMk/>
            <pc:sldMk cId="3138766198" sldId="267"/>
            <ac:spMk id="2" creationId="{E959BB7D-66D6-8945-7B99-16E5E721542D}"/>
          </ac:spMkLst>
        </pc:spChg>
        <pc:spChg chg="mod">
          <ac:chgData name="saif siddiqui" userId="96bb672f4a89912b" providerId="LiveId" clId="{A8B009FD-9389-4E07-BCFA-EC92353844F4}" dt="2026-06-11T18:19:34.703" v="698" actId="20577"/>
          <ac:spMkLst>
            <pc:docMk/>
            <pc:sldMk cId="3138766198" sldId="267"/>
            <ac:spMk id="3" creationId="{18AFCD6C-5103-1916-D9F4-8748D0ADCB0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5A45E9-0212-450D-9C28-EDB82919FBA5}" type="datetimeFigureOut">
              <a:rPr lang="en-IN" smtClean="0"/>
              <a:t>11-06-2026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5CD1DC-6B1C-4353-9579-1E5FDFB9C081}" type="slidenum">
              <a:rPr lang="en-IN" smtClean="0"/>
              <a:t>‹#›</a:t>
            </a:fld>
            <a:endParaRPr lang="en-IN"/>
          </a:p>
        </p:txBody>
      </p:sp>
    </p:spTree>
    <p:extLst>
      <p:ext uri="{BB962C8B-B14F-4D97-AF65-F5344CB8AC3E}">
        <p14:creationId xmlns:p14="http://schemas.microsoft.com/office/powerpoint/2010/main" val="936234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95CD1DC-6B1C-4353-9579-1E5FDFB9C081}" type="slidenum">
              <a:rPr lang="en-IN" smtClean="0"/>
              <a:t>5</a:t>
            </a:fld>
            <a:endParaRPr lang="en-IN"/>
          </a:p>
        </p:txBody>
      </p:sp>
    </p:spTree>
    <p:extLst>
      <p:ext uri="{BB962C8B-B14F-4D97-AF65-F5344CB8AC3E}">
        <p14:creationId xmlns:p14="http://schemas.microsoft.com/office/powerpoint/2010/main" val="2264724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308CCA6-6931-4815-B82D-121C480F082F}" type="datetimeFigureOut">
              <a:rPr lang="en-IN" smtClean="0"/>
              <a:t>11-06-2026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105933C-1559-41D6-95B7-41FD801B7892}" type="slidenum">
              <a:rPr lang="en-IN" smtClean="0"/>
              <a:t>‹#›</a:t>
            </a:fld>
            <a:endParaRPr lang="en-IN"/>
          </a:p>
        </p:txBody>
      </p:sp>
    </p:spTree>
    <p:extLst>
      <p:ext uri="{BB962C8B-B14F-4D97-AF65-F5344CB8AC3E}">
        <p14:creationId xmlns:p14="http://schemas.microsoft.com/office/powerpoint/2010/main" val="2385686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08CCA6-6931-4815-B82D-121C480F082F}" type="datetimeFigureOut">
              <a:rPr lang="en-IN" smtClean="0"/>
              <a:t>11-06-2026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105933C-1559-41D6-95B7-41FD801B7892}" type="slidenum">
              <a:rPr lang="en-IN" smtClean="0"/>
              <a:t>‹#›</a:t>
            </a:fld>
            <a:endParaRPr lang="en-IN"/>
          </a:p>
        </p:txBody>
      </p:sp>
    </p:spTree>
    <p:extLst>
      <p:ext uri="{BB962C8B-B14F-4D97-AF65-F5344CB8AC3E}">
        <p14:creationId xmlns:p14="http://schemas.microsoft.com/office/powerpoint/2010/main" val="3147611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08CCA6-6931-4815-B82D-121C480F082F}" type="datetimeFigureOut">
              <a:rPr lang="en-IN" smtClean="0"/>
              <a:t>11-06-2026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105933C-1559-41D6-95B7-41FD801B7892}" type="slidenum">
              <a:rPr lang="en-IN" smtClean="0"/>
              <a:t>‹#›</a:t>
            </a:fld>
            <a:endParaRPr lang="en-IN"/>
          </a:p>
        </p:txBody>
      </p:sp>
    </p:spTree>
    <p:extLst>
      <p:ext uri="{BB962C8B-B14F-4D97-AF65-F5344CB8AC3E}">
        <p14:creationId xmlns:p14="http://schemas.microsoft.com/office/powerpoint/2010/main" val="1121097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08CCA6-6931-4815-B82D-121C480F082F}" type="datetimeFigureOut">
              <a:rPr lang="en-IN" smtClean="0"/>
              <a:t>11-06-2026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105933C-1559-41D6-95B7-41FD801B7892}" type="slidenum">
              <a:rPr lang="en-IN" smtClean="0"/>
              <a:t>‹#›</a:t>
            </a:fld>
            <a:endParaRPr lang="en-IN"/>
          </a:p>
        </p:txBody>
      </p:sp>
    </p:spTree>
    <p:extLst>
      <p:ext uri="{BB962C8B-B14F-4D97-AF65-F5344CB8AC3E}">
        <p14:creationId xmlns:p14="http://schemas.microsoft.com/office/powerpoint/2010/main" val="2315452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308CCA6-6931-4815-B82D-121C480F082F}" type="datetimeFigureOut">
              <a:rPr lang="en-IN" smtClean="0"/>
              <a:t>11-06-2026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105933C-1559-41D6-95B7-41FD801B7892}" type="slidenum">
              <a:rPr lang="en-IN" smtClean="0"/>
              <a:t>‹#›</a:t>
            </a:fld>
            <a:endParaRPr lang="en-IN"/>
          </a:p>
        </p:txBody>
      </p:sp>
    </p:spTree>
    <p:extLst>
      <p:ext uri="{BB962C8B-B14F-4D97-AF65-F5344CB8AC3E}">
        <p14:creationId xmlns:p14="http://schemas.microsoft.com/office/powerpoint/2010/main" val="1992788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308CCA6-6931-4815-B82D-121C480F082F}" type="datetimeFigureOut">
              <a:rPr lang="en-IN" smtClean="0"/>
              <a:t>11-06-2026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105933C-1559-41D6-95B7-41FD801B7892}" type="slidenum">
              <a:rPr lang="en-IN" smtClean="0"/>
              <a:t>‹#›</a:t>
            </a:fld>
            <a:endParaRPr lang="en-IN"/>
          </a:p>
        </p:txBody>
      </p:sp>
    </p:spTree>
    <p:extLst>
      <p:ext uri="{BB962C8B-B14F-4D97-AF65-F5344CB8AC3E}">
        <p14:creationId xmlns:p14="http://schemas.microsoft.com/office/powerpoint/2010/main" val="4124068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08CCA6-6931-4815-B82D-121C480F082F}" type="datetimeFigureOut">
              <a:rPr lang="en-IN" smtClean="0"/>
              <a:t>11-06-2026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105933C-1559-41D6-95B7-41FD801B7892}" type="slidenum">
              <a:rPr lang="en-IN" smtClean="0"/>
              <a:t>‹#›</a:t>
            </a:fld>
            <a:endParaRPr lang="en-IN"/>
          </a:p>
        </p:txBody>
      </p:sp>
    </p:spTree>
    <p:extLst>
      <p:ext uri="{BB962C8B-B14F-4D97-AF65-F5344CB8AC3E}">
        <p14:creationId xmlns:p14="http://schemas.microsoft.com/office/powerpoint/2010/main" val="3481977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08CCA6-6931-4815-B82D-121C480F082F}" type="datetimeFigureOut">
              <a:rPr lang="en-IN" smtClean="0"/>
              <a:t>11-06-2026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105933C-1559-41D6-95B7-41FD801B7892}" type="slidenum">
              <a:rPr lang="en-IN" smtClean="0"/>
              <a:t>‹#›</a:t>
            </a:fld>
            <a:endParaRPr lang="en-IN"/>
          </a:p>
        </p:txBody>
      </p:sp>
    </p:spTree>
    <p:extLst>
      <p:ext uri="{BB962C8B-B14F-4D97-AF65-F5344CB8AC3E}">
        <p14:creationId xmlns:p14="http://schemas.microsoft.com/office/powerpoint/2010/main" val="2704277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105933C-1559-41D6-95B7-41FD801B7892}" type="slidenum">
              <a:rPr lang="en-IN" smtClean="0"/>
              <a:t>‹#›</a:t>
            </a:fld>
            <a:endParaRPr lang="en-IN"/>
          </a:p>
        </p:txBody>
      </p:sp>
      <p:sp>
        <p:nvSpPr>
          <p:cNvPr id="5" name="Date Placeholder 4"/>
          <p:cNvSpPr>
            <a:spLocks noGrp="1"/>
          </p:cNvSpPr>
          <p:nvPr>
            <p:ph type="dt" sz="half" idx="10"/>
          </p:nvPr>
        </p:nvSpPr>
        <p:spPr/>
        <p:txBody>
          <a:bodyPr/>
          <a:lstStyle/>
          <a:p>
            <a:fld id="{D308CCA6-6931-4815-B82D-121C480F082F}" type="datetimeFigureOut">
              <a:rPr lang="en-IN" smtClean="0"/>
              <a:t>11-06-2026</a:t>
            </a:fld>
            <a:endParaRPr lang="en-IN"/>
          </a:p>
        </p:txBody>
      </p:sp>
    </p:spTree>
    <p:extLst>
      <p:ext uri="{BB962C8B-B14F-4D97-AF65-F5344CB8AC3E}">
        <p14:creationId xmlns:p14="http://schemas.microsoft.com/office/powerpoint/2010/main" val="591018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08CCA6-6931-4815-B82D-121C480F082F}" type="datetimeFigureOut">
              <a:rPr lang="en-IN" smtClean="0"/>
              <a:t>11-06-2026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105933C-1559-41D6-95B7-41FD801B7892}" type="slidenum">
              <a:rPr lang="en-IN" smtClean="0"/>
              <a:t>‹#›</a:t>
            </a:fld>
            <a:endParaRPr lang="en-IN"/>
          </a:p>
        </p:txBody>
      </p:sp>
    </p:spTree>
    <p:extLst>
      <p:ext uri="{BB962C8B-B14F-4D97-AF65-F5344CB8AC3E}">
        <p14:creationId xmlns:p14="http://schemas.microsoft.com/office/powerpoint/2010/main" val="2209145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08CCA6-6931-4815-B82D-121C480F082F}" type="datetimeFigureOut">
              <a:rPr lang="en-IN" smtClean="0"/>
              <a:t>11-06-2026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105933C-1559-41D6-95B7-41FD801B7892}"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79967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08CCA6-6931-4815-B82D-121C480F082F}" type="datetimeFigureOut">
              <a:rPr lang="en-IN" smtClean="0"/>
              <a:t>11-06-2026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105933C-1559-41D6-95B7-41FD801B7892}" type="slidenum">
              <a:rPr lang="en-IN" smtClean="0"/>
              <a:t>‹#›</a:t>
            </a:fld>
            <a:endParaRPr lang="en-IN"/>
          </a:p>
        </p:txBody>
      </p:sp>
    </p:spTree>
    <p:extLst>
      <p:ext uri="{BB962C8B-B14F-4D97-AF65-F5344CB8AC3E}">
        <p14:creationId xmlns:p14="http://schemas.microsoft.com/office/powerpoint/2010/main" val="33033765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08CCA6-6931-4815-B82D-121C480F082F}" type="datetimeFigureOut">
              <a:rPr lang="en-IN" smtClean="0"/>
              <a:t>11-06-2026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105933C-1559-41D6-95B7-41FD801B7892}"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0948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08CCA6-6931-4815-B82D-121C480F082F}" type="datetimeFigureOut">
              <a:rPr lang="en-IN" smtClean="0"/>
              <a:t>11-06-2026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105933C-1559-41D6-95B7-41FD801B7892}" type="slidenum">
              <a:rPr lang="en-IN" smtClean="0"/>
              <a:t>‹#›</a:t>
            </a:fld>
            <a:endParaRPr lang="en-IN"/>
          </a:p>
        </p:txBody>
      </p:sp>
    </p:spTree>
    <p:extLst>
      <p:ext uri="{BB962C8B-B14F-4D97-AF65-F5344CB8AC3E}">
        <p14:creationId xmlns:p14="http://schemas.microsoft.com/office/powerpoint/2010/main" val="2169873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08CCA6-6931-4815-B82D-121C480F082F}" type="datetimeFigureOut">
              <a:rPr lang="en-IN" smtClean="0"/>
              <a:t>11-06-2026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105933C-1559-41D6-95B7-41FD801B7892}" type="slidenum">
              <a:rPr lang="en-IN" smtClean="0"/>
              <a:t>‹#›</a:t>
            </a:fld>
            <a:endParaRPr lang="en-IN"/>
          </a:p>
        </p:txBody>
      </p:sp>
    </p:spTree>
    <p:extLst>
      <p:ext uri="{BB962C8B-B14F-4D97-AF65-F5344CB8AC3E}">
        <p14:creationId xmlns:p14="http://schemas.microsoft.com/office/powerpoint/2010/main" val="1486528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08CCA6-6931-4815-B82D-121C480F082F}" type="datetimeFigureOut">
              <a:rPr lang="en-IN" smtClean="0"/>
              <a:t>11-06-2026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105933C-1559-41D6-95B7-41FD801B7892}" type="slidenum">
              <a:rPr lang="en-IN" smtClean="0"/>
              <a:t>‹#›</a:t>
            </a:fld>
            <a:endParaRPr lang="en-IN"/>
          </a:p>
        </p:txBody>
      </p:sp>
    </p:spTree>
    <p:extLst>
      <p:ext uri="{BB962C8B-B14F-4D97-AF65-F5344CB8AC3E}">
        <p14:creationId xmlns:p14="http://schemas.microsoft.com/office/powerpoint/2010/main" val="4180340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308CCA6-6931-4815-B82D-121C480F082F}" type="datetimeFigureOut">
              <a:rPr lang="en-IN" smtClean="0"/>
              <a:t>11-06-2026</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105933C-1559-41D6-95B7-41FD801B7892}" type="slidenum">
              <a:rPr lang="en-IN" smtClean="0"/>
              <a:t>‹#›</a:t>
            </a:fld>
            <a:endParaRPr lang="en-IN"/>
          </a:p>
        </p:txBody>
      </p:sp>
    </p:spTree>
    <p:extLst>
      <p:ext uri="{BB962C8B-B14F-4D97-AF65-F5344CB8AC3E}">
        <p14:creationId xmlns:p14="http://schemas.microsoft.com/office/powerpoint/2010/main" val="169086531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clamorworld.com/gst-is-here-how-it-will-impact-you-in-10-points/"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rawpixel.com/search/why" TargetMode="External"/><Relationship Id="rId2" Type="http://schemas.openxmlformats.org/officeDocument/2006/relationships/image" Target="../media/image2.1"/><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nagpurtoday.in/gst-collection-for-november-2023-records-highest-growth-rate/12031119"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9BB7D-66D6-8945-7B99-16E5E721542D}"/>
              </a:ext>
            </a:extLst>
          </p:cNvPr>
          <p:cNvSpPr>
            <a:spLocks noGrp="1"/>
          </p:cNvSpPr>
          <p:nvPr>
            <p:ph type="title"/>
          </p:nvPr>
        </p:nvSpPr>
        <p:spPr/>
        <p:txBody>
          <a:bodyPr>
            <a:noAutofit/>
          </a:bodyPr>
          <a:lstStyle/>
          <a:p>
            <a:pPr algn="just"/>
            <a:r>
              <a:rPr lang="en-IN" sz="3200" dirty="0">
                <a:latin typeface="Times New Roman" panose="02020603050405020304" pitchFamily="18" charset="0"/>
                <a:cs typeface="Times New Roman" panose="02020603050405020304" pitchFamily="18" charset="0"/>
              </a:rPr>
              <a:t>RESEARCH PROJECT REPORT IN FULFILMENT OF SUMMER INTERNSHIP PROJECT</a:t>
            </a:r>
          </a:p>
        </p:txBody>
      </p:sp>
      <p:sp>
        <p:nvSpPr>
          <p:cNvPr id="3" name="Content Placeholder 2">
            <a:extLst>
              <a:ext uri="{FF2B5EF4-FFF2-40B4-BE49-F238E27FC236}">
                <a16:creationId xmlns:a16="http://schemas.microsoft.com/office/drawing/2014/main" id="{18AFCD6C-5103-1916-D9F4-8748D0ADCB03}"/>
              </a:ext>
            </a:extLst>
          </p:cNvPr>
          <p:cNvSpPr>
            <a:spLocks noGrp="1"/>
          </p:cNvSpPr>
          <p:nvPr>
            <p:ph idx="1"/>
          </p:nvPr>
        </p:nvSpPr>
        <p:spPr/>
        <p:txBody>
          <a:bodyPr>
            <a:normAutofit fontScale="92500"/>
          </a:bodyPr>
          <a:lstStyle/>
          <a:p>
            <a:pPr marL="0" indent="0">
              <a:buNone/>
            </a:pPr>
            <a:r>
              <a:rPr lang="en-IN" dirty="0">
                <a:latin typeface="Times New Roman" panose="02020603050405020304" pitchFamily="18" charset="0"/>
                <a:cs typeface="Times New Roman" panose="02020603050405020304" pitchFamily="18" charset="0"/>
              </a:rPr>
              <a:t>                                                          </a:t>
            </a:r>
            <a:r>
              <a:rPr lang="en-IN" sz="4000" dirty="0">
                <a:latin typeface="Times New Roman" panose="02020603050405020304" pitchFamily="18" charset="0"/>
                <a:cs typeface="Times New Roman" panose="02020603050405020304" pitchFamily="18" charset="0"/>
              </a:rPr>
              <a:t>TOPIC:</a:t>
            </a:r>
          </a:p>
          <a:p>
            <a:pPr marL="0" indent="0">
              <a:buNone/>
            </a:pPr>
            <a:r>
              <a:rPr lang="en-IN" dirty="0">
                <a:latin typeface="Times New Roman" panose="02020603050405020304" pitchFamily="18" charset="0"/>
                <a:cs typeface="Times New Roman" panose="02020603050405020304" pitchFamily="18" charset="0"/>
              </a:rPr>
              <a:t>               </a:t>
            </a:r>
            <a:r>
              <a:rPr lang="en-IN" sz="3200" dirty="0">
                <a:latin typeface="Times New Roman" panose="02020603050405020304" pitchFamily="18" charset="0"/>
                <a:cs typeface="Times New Roman" panose="02020603050405020304" pitchFamily="18" charset="0"/>
              </a:rPr>
              <a:t>GOODS AND SERVICES TAX (GST)</a:t>
            </a:r>
          </a:p>
          <a:p>
            <a:pPr marL="0" indent="0">
              <a:buNone/>
            </a:pPr>
            <a:endParaRPr lang="en-IN" sz="3200" dirty="0"/>
          </a:p>
          <a:p>
            <a:pPr marL="0" indent="0">
              <a:buNone/>
            </a:pPr>
            <a:endParaRPr lang="en-IN" dirty="0"/>
          </a:p>
          <a:p>
            <a:pPr marL="0" indent="0">
              <a:buNone/>
            </a:pPr>
            <a:endParaRPr lang="en-IN" dirty="0"/>
          </a:p>
          <a:p>
            <a:pPr marL="0" indent="0">
              <a:buNone/>
            </a:pPr>
            <a:endParaRPr lang="en-IN" dirty="0"/>
          </a:p>
          <a:p>
            <a:pPr marL="0" indent="0">
              <a:buNone/>
            </a:pPr>
            <a:r>
              <a:rPr lang="en-IN" sz="2000" b="1" dirty="0">
                <a:solidFill>
                  <a:srgbClr val="00B0F0"/>
                </a:solidFill>
                <a:latin typeface="Times New Roman" panose="02020603050405020304" pitchFamily="18" charset="0"/>
                <a:cs typeface="Times New Roman" panose="02020603050405020304" pitchFamily="18" charset="0"/>
              </a:rPr>
              <a:t>SUBMITTED BY:                                                                     SUBMITTED TO:</a:t>
            </a:r>
          </a:p>
          <a:p>
            <a:pPr marL="0" indent="0">
              <a:buNone/>
            </a:pPr>
            <a:r>
              <a:rPr lang="en-IN" dirty="0"/>
              <a:t>SANIYA USMANI                                                                    SHASHWAT SINGHAL</a:t>
            </a:r>
          </a:p>
        </p:txBody>
      </p:sp>
    </p:spTree>
    <p:extLst>
      <p:ext uri="{BB962C8B-B14F-4D97-AF65-F5344CB8AC3E}">
        <p14:creationId xmlns:p14="http://schemas.microsoft.com/office/powerpoint/2010/main" val="3138766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8AC1-4120-B190-BE46-33D95E0DFAA9}"/>
              </a:ext>
            </a:extLst>
          </p:cNvPr>
          <p:cNvSpPr>
            <a:spLocks noGrp="1"/>
          </p:cNvSpPr>
          <p:nvPr>
            <p:ph type="title"/>
          </p:nvPr>
        </p:nvSpPr>
        <p:spPr>
          <a:xfrm>
            <a:off x="1347355" y="654627"/>
            <a:ext cx="10515600" cy="952933"/>
          </a:xfrm>
        </p:spPr>
        <p:txBody>
          <a:bodyPr/>
          <a:lstStyle/>
          <a:p>
            <a:r>
              <a:rPr lang="en-IN" dirty="0">
                <a:latin typeface="Times New Roman" panose="02020603050405020304" pitchFamily="18" charset="0"/>
                <a:cs typeface="Times New Roman" panose="02020603050405020304" pitchFamily="18" charset="0"/>
              </a:rPr>
              <a:t>GOODS AND SERVICES TAX(GST)</a:t>
            </a:r>
          </a:p>
        </p:txBody>
      </p:sp>
      <p:sp>
        <p:nvSpPr>
          <p:cNvPr id="3" name="Content Placeholder 2">
            <a:extLst>
              <a:ext uri="{FF2B5EF4-FFF2-40B4-BE49-F238E27FC236}">
                <a16:creationId xmlns:a16="http://schemas.microsoft.com/office/drawing/2014/main" id="{FA54E1ED-1299-7E39-4EE3-78038A089917}"/>
              </a:ext>
            </a:extLst>
          </p:cNvPr>
          <p:cNvSpPr>
            <a:spLocks noGrp="1"/>
          </p:cNvSpPr>
          <p:nvPr>
            <p:ph idx="1"/>
          </p:nvPr>
        </p:nvSpPr>
        <p:spPr/>
        <p:txBody>
          <a:bodyPr>
            <a:normAutofit/>
          </a:bodyPr>
          <a:lstStyle/>
          <a:p>
            <a:pPr marL="0" indent="0">
              <a:buNone/>
            </a:pPr>
            <a:r>
              <a:rPr lang="en-IN" sz="2400" b="1" dirty="0">
                <a:latin typeface="Times New Roman" panose="02020603050405020304" pitchFamily="18" charset="0"/>
                <a:cs typeface="Times New Roman" panose="02020603050405020304" pitchFamily="18" charset="0"/>
              </a:rPr>
              <a:t>GST (Goods and Services Tax)</a:t>
            </a:r>
            <a:r>
              <a:rPr lang="en-IN" sz="2400" dirty="0">
                <a:latin typeface="Times New Roman" panose="02020603050405020304" pitchFamily="18" charset="0"/>
                <a:cs typeface="Times New Roman" panose="02020603050405020304" pitchFamily="18" charset="0"/>
              </a:rPr>
              <a:t> means a tax that the government charges on the sale of goods and services.</a:t>
            </a:r>
          </a:p>
          <a:p>
            <a:pPr marL="0" indent="0">
              <a:buNone/>
            </a:pPr>
            <a:r>
              <a:rPr lang="en-IN" sz="2400" dirty="0">
                <a:latin typeface="Times New Roman" panose="02020603050405020304" pitchFamily="18" charset="0"/>
                <a:cs typeface="Times New Roman" panose="02020603050405020304" pitchFamily="18" charset="0"/>
              </a:rPr>
              <a:t>When you buy something or pay for a service, a small amount is added to the price as GST, and this money goes to the government.</a:t>
            </a:r>
          </a:p>
          <a:p>
            <a:pPr marL="0" indent="0">
              <a:buNone/>
            </a:pPr>
            <a:r>
              <a:rPr lang="en-IN" sz="2400" b="1" dirty="0">
                <a:latin typeface="Times New Roman" panose="02020603050405020304" pitchFamily="18" charset="0"/>
                <a:cs typeface="Times New Roman" panose="02020603050405020304" pitchFamily="18" charset="0"/>
              </a:rPr>
              <a:t>Example:</a:t>
            </a:r>
            <a:endParaRPr lang="en-IN" sz="24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Mobile phone price: ₹10,000 </a:t>
            </a:r>
          </a:p>
          <a:p>
            <a:pPr marL="0" indent="0">
              <a:buNone/>
            </a:pPr>
            <a:r>
              <a:rPr lang="en-IN" sz="2400" dirty="0">
                <a:latin typeface="Times New Roman" panose="02020603050405020304" pitchFamily="18" charset="0"/>
                <a:cs typeface="Times New Roman" panose="02020603050405020304" pitchFamily="18" charset="0"/>
              </a:rPr>
              <a:t>GST (18%): ₹1,800 </a:t>
            </a:r>
          </a:p>
          <a:p>
            <a:pPr marL="0" indent="0">
              <a:buNone/>
            </a:pPr>
            <a:r>
              <a:rPr lang="en-IN" sz="2400" dirty="0">
                <a:latin typeface="Times New Roman" panose="02020603050405020304" pitchFamily="18" charset="0"/>
                <a:cs typeface="Times New Roman" panose="02020603050405020304" pitchFamily="18" charset="0"/>
              </a:rPr>
              <a:t>Total amount paid: ₹11,800</a:t>
            </a:r>
          </a:p>
          <a:p>
            <a:endParaRPr lang="en-IN" dirty="0"/>
          </a:p>
        </p:txBody>
      </p:sp>
      <p:pic>
        <p:nvPicPr>
          <p:cNvPr id="5" name="Picture 4">
            <a:extLst>
              <a:ext uri="{FF2B5EF4-FFF2-40B4-BE49-F238E27FC236}">
                <a16:creationId xmlns:a16="http://schemas.microsoft.com/office/drawing/2014/main" id="{8D1100BD-E612-BCB6-9032-47F42713E9E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803572" y="3924300"/>
            <a:ext cx="3377046" cy="2279073"/>
          </a:xfrm>
          <a:prstGeom prst="rect">
            <a:avLst/>
          </a:prstGeom>
        </p:spPr>
      </p:pic>
    </p:spTree>
    <p:extLst>
      <p:ext uri="{BB962C8B-B14F-4D97-AF65-F5344CB8AC3E}">
        <p14:creationId xmlns:p14="http://schemas.microsoft.com/office/powerpoint/2010/main" val="2227176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13C38-95D1-AE0A-7C58-C8F33AE232F9}"/>
              </a:ext>
            </a:extLst>
          </p:cNvPr>
          <p:cNvSpPr>
            <a:spLocks noGrp="1"/>
          </p:cNvSpPr>
          <p:nvPr>
            <p:ph type="title"/>
          </p:nvPr>
        </p:nvSpPr>
        <p:spPr/>
        <p:txBody>
          <a:bodyPr>
            <a:normAutofit/>
          </a:bodyPr>
          <a:lstStyle/>
          <a:p>
            <a:r>
              <a:rPr lang="en-IN" sz="4400" dirty="0">
                <a:latin typeface="Times New Roman" panose="02020603050405020304" pitchFamily="18" charset="0"/>
                <a:cs typeface="Times New Roman" panose="02020603050405020304" pitchFamily="18" charset="0"/>
              </a:rPr>
              <a:t>BACKGROUND OF GST</a:t>
            </a:r>
          </a:p>
        </p:txBody>
      </p:sp>
      <p:sp>
        <p:nvSpPr>
          <p:cNvPr id="3" name="Content Placeholder 2">
            <a:extLst>
              <a:ext uri="{FF2B5EF4-FFF2-40B4-BE49-F238E27FC236}">
                <a16:creationId xmlns:a16="http://schemas.microsoft.com/office/drawing/2014/main" id="{20D6C32A-C2BE-3666-FBE5-1760A8BF3A7E}"/>
              </a:ext>
            </a:extLst>
          </p:cNvPr>
          <p:cNvSpPr>
            <a:spLocks noGrp="1"/>
          </p:cNvSpPr>
          <p:nvPr>
            <p:ph idx="1"/>
          </p:nvPr>
        </p:nvSpPr>
        <p:spPr>
          <a:xfrm>
            <a:off x="677334" y="1620983"/>
            <a:ext cx="8596668" cy="4420380"/>
          </a:xfrm>
        </p:spPr>
        <p:txBody>
          <a:bodyPr/>
          <a:lstStyle/>
          <a:p>
            <a:pPr marL="0" indent="0">
              <a:buNone/>
            </a:pPr>
            <a:r>
              <a:rPr lang="en-IN" sz="2800" dirty="0">
                <a:latin typeface="Times New Roman" panose="02020603050405020304" pitchFamily="18" charset="0"/>
                <a:cs typeface="Times New Roman" panose="02020603050405020304" pitchFamily="18" charset="0"/>
              </a:rPr>
              <a:t>The ides of GST was first mooted in </a:t>
            </a:r>
            <a:r>
              <a:rPr lang="en-IN" sz="2800" dirty="0" err="1">
                <a:latin typeface="Times New Roman" panose="02020603050405020304" pitchFamily="18" charset="0"/>
                <a:cs typeface="Times New Roman" panose="02020603050405020304" pitchFamily="18" charset="0"/>
              </a:rPr>
              <a:t>india</a:t>
            </a:r>
            <a:r>
              <a:rPr lang="en-IN" sz="2800" dirty="0">
                <a:latin typeface="Times New Roman" panose="02020603050405020304" pitchFamily="18" charset="0"/>
                <a:cs typeface="Times New Roman" panose="02020603050405020304" pitchFamily="18" charset="0"/>
              </a:rPr>
              <a:t> by </a:t>
            </a:r>
            <a:r>
              <a:rPr lang="en-IN" sz="2800" dirty="0" err="1">
                <a:latin typeface="Times New Roman" panose="02020603050405020304" pitchFamily="18" charset="0"/>
                <a:cs typeface="Times New Roman" panose="02020603050405020304" pitchFamily="18" charset="0"/>
              </a:rPr>
              <a:t>by</a:t>
            </a:r>
            <a:r>
              <a:rPr lang="en-IN" sz="2800" dirty="0">
                <a:latin typeface="Times New Roman" panose="02020603050405020304" pitchFamily="18" charset="0"/>
                <a:cs typeface="Times New Roman" panose="02020603050405020304" pitchFamily="18" charset="0"/>
              </a:rPr>
              <a:t> Kelkar committee in year 2004. Dr. Vijay Kelkar recommended national GST. The constitution (one hundred and first amendment)act, 2016 was passed.</a:t>
            </a:r>
          </a:p>
          <a:p>
            <a:pPr marL="0" indent="0">
              <a:buNone/>
            </a:pPr>
            <a:r>
              <a:rPr lang="en-IN" sz="2800" dirty="0">
                <a:latin typeface="Times New Roman" panose="02020603050405020304" pitchFamily="18" charset="0"/>
                <a:cs typeface="Times New Roman" panose="02020603050405020304" pitchFamily="18" charset="0"/>
              </a:rPr>
              <a:t>The GST introduced to replace multiple indirect taxes levied by </a:t>
            </a:r>
            <a:r>
              <a:rPr lang="en-IN" sz="2800" dirty="0" err="1">
                <a:latin typeface="Times New Roman" panose="02020603050405020304" pitchFamily="18" charset="0"/>
                <a:cs typeface="Times New Roman" panose="02020603050405020304" pitchFamily="18" charset="0"/>
              </a:rPr>
              <a:t>cental</a:t>
            </a:r>
            <a:r>
              <a:rPr lang="en-IN" sz="2800" dirty="0">
                <a:latin typeface="Times New Roman" panose="02020603050405020304" pitchFamily="18" charset="0"/>
                <a:cs typeface="Times New Roman" panose="02020603050405020304" pitchFamily="18" charset="0"/>
              </a:rPr>
              <a:t> and state government. </a:t>
            </a:r>
          </a:p>
          <a:p>
            <a:pPr marL="0" indent="0">
              <a:buNone/>
            </a:pPr>
            <a:r>
              <a:rPr lang="en-IN" sz="2800" dirty="0">
                <a:latin typeface="Times New Roman" panose="02020603050405020304" pitchFamily="18" charset="0"/>
                <a:cs typeface="Times New Roman" panose="02020603050405020304" pitchFamily="18" charset="0"/>
              </a:rPr>
              <a:t>It was implemented in </a:t>
            </a:r>
            <a:r>
              <a:rPr lang="en-IN" sz="2800" dirty="0" err="1">
                <a:latin typeface="Times New Roman" panose="02020603050405020304" pitchFamily="18" charset="0"/>
                <a:cs typeface="Times New Roman" panose="02020603050405020304" pitchFamily="18" charset="0"/>
              </a:rPr>
              <a:t>india</a:t>
            </a:r>
            <a:r>
              <a:rPr lang="en-IN" sz="2800" dirty="0">
                <a:latin typeface="Times New Roman" panose="02020603050405020304" pitchFamily="18" charset="0"/>
                <a:cs typeface="Times New Roman" panose="02020603050405020304" pitchFamily="18" charset="0"/>
              </a:rPr>
              <a:t> on 1 July 2017 through the constitution</a:t>
            </a:r>
            <a:r>
              <a:rPr lang="en-IN" dirty="0"/>
              <a:t>.</a:t>
            </a:r>
          </a:p>
        </p:txBody>
      </p:sp>
    </p:spTree>
    <p:extLst>
      <p:ext uri="{BB962C8B-B14F-4D97-AF65-F5344CB8AC3E}">
        <p14:creationId xmlns:p14="http://schemas.microsoft.com/office/powerpoint/2010/main" val="704410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8AF02-2B6B-F1F7-FADD-3A48B4B46B66}"/>
              </a:ext>
            </a:extLst>
          </p:cNvPr>
          <p:cNvSpPr>
            <a:spLocks noGrp="1"/>
          </p:cNvSpPr>
          <p:nvPr>
            <p:ph type="title"/>
          </p:nvPr>
        </p:nvSpPr>
        <p:spPr>
          <a:xfrm>
            <a:off x="479907" y="621579"/>
            <a:ext cx="8596668" cy="1320800"/>
          </a:xfrm>
        </p:spPr>
        <p:txBody>
          <a:bodyPr/>
          <a:lstStyle/>
          <a:p>
            <a:r>
              <a:rPr lang="en-IN" dirty="0"/>
              <a:t>WHY GST</a:t>
            </a:r>
          </a:p>
        </p:txBody>
      </p:sp>
      <p:sp>
        <p:nvSpPr>
          <p:cNvPr id="3" name="Content Placeholder 2">
            <a:extLst>
              <a:ext uri="{FF2B5EF4-FFF2-40B4-BE49-F238E27FC236}">
                <a16:creationId xmlns:a16="http://schemas.microsoft.com/office/drawing/2014/main" id="{C614915E-E5B8-3714-4A69-950ED07FFB65}"/>
              </a:ext>
            </a:extLst>
          </p:cNvPr>
          <p:cNvSpPr>
            <a:spLocks noGrp="1"/>
          </p:cNvSpPr>
          <p:nvPr>
            <p:ph idx="1"/>
          </p:nvPr>
        </p:nvSpPr>
        <p:spPr>
          <a:xfrm>
            <a:off x="677334" y="1610590"/>
            <a:ext cx="8596668" cy="4493117"/>
          </a:xfrm>
        </p:spPr>
        <p:txBody>
          <a:bodyPr>
            <a:noAutofit/>
          </a:bodyPr>
          <a:lstStyle/>
          <a:p>
            <a:pPr marL="0" indent="0">
              <a:buNone/>
            </a:pPr>
            <a:r>
              <a:rPr lang="en-IN" sz="2800" dirty="0">
                <a:latin typeface="Times New Roman" panose="02020603050405020304" pitchFamily="18" charset="0"/>
                <a:cs typeface="Times New Roman" panose="02020603050405020304" pitchFamily="18" charset="0"/>
              </a:rPr>
              <a:t>Main Reasons for Introducing GST:</a:t>
            </a:r>
          </a:p>
          <a:p>
            <a:pPr>
              <a:buFont typeface="Wingdings" panose="05000000000000000000" pitchFamily="2" charset="2"/>
              <a:buChar char="q"/>
            </a:pPr>
            <a:r>
              <a:rPr lang="en-IN" sz="2800" dirty="0">
                <a:latin typeface="Times New Roman" panose="02020603050405020304" pitchFamily="18" charset="0"/>
                <a:cs typeface="Times New Roman" panose="02020603050405020304" pitchFamily="18" charset="0"/>
              </a:rPr>
              <a:t>To eliminate multiple taxes</a:t>
            </a:r>
          </a:p>
          <a:p>
            <a:pPr>
              <a:buFont typeface="Wingdings" panose="05000000000000000000" pitchFamily="2" charset="2"/>
              <a:buChar char="q"/>
            </a:pPr>
            <a:r>
              <a:rPr lang="en-IN" sz="2800" dirty="0">
                <a:latin typeface="Times New Roman" panose="02020603050405020304" pitchFamily="18" charset="0"/>
                <a:cs typeface="Times New Roman" panose="02020603050405020304" pitchFamily="18" charset="0"/>
              </a:rPr>
              <a:t>To remove the cascading effect of taxes</a:t>
            </a:r>
          </a:p>
          <a:p>
            <a:pPr>
              <a:buFont typeface="Wingdings" panose="05000000000000000000" pitchFamily="2" charset="2"/>
              <a:buChar char="q"/>
            </a:pPr>
            <a:r>
              <a:rPr lang="en-IN" sz="2800" dirty="0">
                <a:latin typeface="Times New Roman" panose="02020603050405020304" pitchFamily="18" charset="0"/>
                <a:cs typeface="Times New Roman" panose="02020603050405020304" pitchFamily="18" charset="0"/>
              </a:rPr>
              <a:t>To create a unified national market</a:t>
            </a:r>
          </a:p>
          <a:p>
            <a:pPr>
              <a:buFont typeface="Wingdings" panose="05000000000000000000" pitchFamily="2" charset="2"/>
              <a:buChar char="q"/>
            </a:pPr>
            <a:r>
              <a:rPr lang="en-IN" sz="2800" dirty="0">
                <a:latin typeface="Times New Roman" panose="02020603050405020304" pitchFamily="18" charset="0"/>
                <a:cs typeface="Times New Roman" panose="02020603050405020304" pitchFamily="18" charset="0"/>
              </a:rPr>
              <a:t>To simplify compliance</a:t>
            </a:r>
          </a:p>
          <a:p>
            <a:pPr>
              <a:buFont typeface="Wingdings" panose="05000000000000000000" pitchFamily="2" charset="2"/>
              <a:buChar char="q"/>
            </a:pPr>
            <a:r>
              <a:rPr lang="en-IN" sz="2800" dirty="0">
                <a:latin typeface="Times New Roman" panose="02020603050405020304" pitchFamily="18" charset="0"/>
                <a:cs typeface="Times New Roman" panose="02020603050405020304" pitchFamily="18" charset="0"/>
              </a:rPr>
              <a:t>To increase transparency</a:t>
            </a:r>
          </a:p>
          <a:p>
            <a:pPr>
              <a:buFont typeface="Wingdings" panose="05000000000000000000" pitchFamily="2" charset="2"/>
              <a:buChar char="q"/>
            </a:pPr>
            <a:r>
              <a:rPr lang="en-IN" sz="2800" dirty="0">
                <a:latin typeface="Times New Roman" panose="02020603050405020304" pitchFamily="18" charset="0"/>
                <a:cs typeface="Times New Roman" panose="02020603050405020304" pitchFamily="18" charset="0"/>
              </a:rPr>
              <a:t>To improve economic growth</a:t>
            </a:r>
          </a:p>
          <a:p>
            <a:pPr>
              <a:buFont typeface="Wingdings" panose="05000000000000000000" pitchFamily="2" charset="2"/>
              <a:buChar char="q"/>
            </a:pPr>
            <a:r>
              <a:rPr lang="en-IN" sz="2800" dirty="0">
                <a:latin typeface="Times New Roman" panose="02020603050405020304" pitchFamily="18" charset="0"/>
                <a:cs typeface="Times New Roman" panose="02020603050405020304" pitchFamily="18" charset="0"/>
              </a:rPr>
              <a:t>To increase government revenue</a:t>
            </a:r>
          </a:p>
        </p:txBody>
      </p:sp>
      <p:pic>
        <p:nvPicPr>
          <p:cNvPr id="5" name="Picture 4">
            <a:extLst>
              <a:ext uri="{FF2B5EF4-FFF2-40B4-BE49-F238E27FC236}">
                <a16:creationId xmlns:a16="http://schemas.microsoft.com/office/drawing/2014/main" id="{B2998F30-9BB5-A085-5A88-076138CEDCE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737878" y="278678"/>
            <a:ext cx="3467101" cy="2309811"/>
          </a:xfrm>
          <a:prstGeom prst="rect">
            <a:avLst/>
          </a:prstGeom>
        </p:spPr>
      </p:pic>
    </p:spTree>
    <p:extLst>
      <p:ext uri="{BB962C8B-B14F-4D97-AF65-F5344CB8AC3E}">
        <p14:creationId xmlns:p14="http://schemas.microsoft.com/office/powerpoint/2010/main" val="3935861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04A1E-4D55-B2AE-FD75-464FA17BEC74}"/>
              </a:ext>
            </a:extLst>
          </p:cNvPr>
          <p:cNvSpPr>
            <a:spLocks noGrp="1"/>
          </p:cNvSpPr>
          <p:nvPr>
            <p:ph type="title"/>
          </p:nvPr>
        </p:nvSpPr>
        <p:spPr/>
        <p:txBody>
          <a:bodyPr/>
          <a:lstStyle/>
          <a:p>
            <a:r>
              <a:rPr lang="en-IN" dirty="0"/>
              <a:t>TYPE OF GST</a:t>
            </a:r>
          </a:p>
        </p:txBody>
      </p:sp>
      <p:graphicFrame>
        <p:nvGraphicFramePr>
          <p:cNvPr id="7" name="Content Placeholder 6">
            <a:extLst>
              <a:ext uri="{FF2B5EF4-FFF2-40B4-BE49-F238E27FC236}">
                <a16:creationId xmlns:a16="http://schemas.microsoft.com/office/drawing/2014/main" id="{BBB846AD-13C2-C98A-AF7C-1964097888F9}"/>
              </a:ext>
            </a:extLst>
          </p:cNvPr>
          <p:cNvGraphicFramePr>
            <a:graphicFrameLocks noGrp="1"/>
          </p:cNvGraphicFramePr>
          <p:nvPr>
            <p:ph idx="1"/>
            <p:extLst>
              <p:ext uri="{D42A27DB-BD31-4B8C-83A1-F6EECF244321}">
                <p14:modId xmlns:p14="http://schemas.microsoft.com/office/powerpoint/2010/main" val="2109743320"/>
              </p:ext>
            </p:extLst>
          </p:nvPr>
        </p:nvGraphicFramePr>
        <p:xfrm>
          <a:off x="677863" y="2160588"/>
          <a:ext cx="8596312" cy="3881437"/>
        </p:xfrm>
        <a:graphic>
          <a:graphicData uri="http://schemas.openxmlformats.org/drawingml/2006/table">
            <a:tbl>
              <a:tblPr firstRow="1" bandRow="1">
                <a:tableStyleId>{5C22544A-7EE6-4342-B048-85BDC9FD1C3A}</a:tableStyleId>
              </a:tblPr>
              <a:tblGrid>
                <a:gridCol w="2149078">
                  <a:extLst>
                    <a:ext uri="{9D8B030D-6E8A-4147-A177-3AD203B41FA5}">
                      <a16:colId xmlns:a16="http://schemas.microsoft.com/office/drawing/2014/main" val="3888368532"/>
                    </a:ext>
                  </a:extLst>
                </a:gridCol>
                <a:gridCol w="2149078">
                  <a:extLst>
                    <a:ext uri="{9D8B030D-6E8A-4147-A177-3AD203B41FA5}">
                      <a16:colId xmlns:a16="http://schemas.microsoft.com/office/drawing/2014/main" val="1974324848"/>
                    </a:ext>
                  </a:extLst>
                </a:gridCol>
                <a:gridCol w="2149078">
                  <a:extLst>
                    <a:ext uri="{9D8B030D-6E8A-4147-A177-3AD203B41FA5}">
                      <a16:colId xmlns:a16="http://schemas.microsoft.com/office/drawing/2014/main" val="2086204450"/>
                    </a:ext>
                  </a:extLst>
                </a:gridCol>
                <a:gridCol w="2149078">
                  <a:extLst>
                    <a:ext uri="{9D8B030D-6E8A-4147-A177-3AD203B41FA5}">
                      <a16:colId xmlns:a16="http://schemas.microsoft.com/office/drawing/2014/main" val="3091770990"/>
                    </a:ext>
                  </a:extLst>
                </a:gridCol>
              </a:tblGrid>
              <a:tr h="370840">
                <a:tc>
                  <a:txBody>
                    <a:bodyPr/>
                    <a:lstStyle/>
                    <a:p>
                      <a:pPr>
                        <a:buNone/>
                      </a:pPr>
                      <a:r>
                        <a:rPr lang="en-IN" dirty="0"/>
                        <a:t>Type</a:t>
                      </a:r>
                    </a:p>
                  </a:txBody>
                  <a:tcPr marL="74751" marR="74751" anchor="ctr"/>
                </a:tc>
                <a:tc>
                  <a:txBody>
                    <a:bodyPr/>
                    <a:lstStyle/>
                    <a:p>
                      <a:pPr>
                        <a:buNone/>
                      </a:pPr>
                      <a:r>
                        <a:rPr lang="en-IN"/>
                        <a:t>Full Form</a:t>
                      </a:r>
                    </a:p>
                  </a:txBody>
                  <a:tcPr marL="74751" marR="74751" anchor="ctr"/>
                </a:tc>
                <a:tc>
                  <a:txBody>
                    <a:bodyPr/>
                    <a:lstStyle/>
                    <a:p>
                      <a:pPr>
                        <a:buNone/>
                      </a:pPr>
                      <a:r>
                        <a:rPr lang="en-IN"/>
                        <a:t>Collected By</a:t>
                      </a:r>
                    </a:p>
                  </a:txBody>
                  <a:tcPr marL="74751" marR="74751" anchor="ctr"/>
                </a:tc>
                <a:tc>
                  <a:txBody>
                    <a:bodyPr/>
                    <a:lstStyle/>
                    <a:p>
                      <a:pPr>
                        <a:buNone/>
                      </a:pPr>
                      <a:r>
                        <a:rPr lang="en-IN"/>
                        <a:t>Applicable On</a:t>
                      </a:r>
                    </a:p>
                  </a:txBody>
                  <a:tcPr marL="74751" marR="74751" anchor="ctr"/>
                </a:tc>
                <a:extLst>
                  <a:ext uri="{0D108BD9-81ED-4DB2-BD59-A6C34878D82A}">
                    <a16:rowId xmlns:a16="http://schemas.microsoft.com/office/drawing/2014/main" val="181253673"/>
                  </a:ext>
                </a:extLst>
              </a:tr>
              <a:tr h="370840">
                <a:tc>
                  <a:txBody>
                    <a:bodyPr/>
                    <a:lstStyle/>
                    <a:p>
                      <a:pPr>
                        <a:buNone/>
                      </a:pPr>
                      <a:r>
                        <a:rPr lang="en-IN"/>
                        <a:t>CGST</a:t>
                      </a:r>
                    </a:p>
                  </a:txBody>
                  <a:tcPr marL="74751" marR="74751" anchor="ctr"/>
                </a:tc>
                <a:tc>
                  <a:txBody>
                    <a:bodyPr/>
                    <a:lstStyle/>
                    <a:p>
                      <a:pPr>
                        <a:buNone/>
                      </a:pPr>
                      <a:r>
                        <a:rPr lang="en-IN"/>
                        <a:t>Central GST</a:t>
                      </a:r>
                    </a:p>
                  </a:txBody>
                  <a:tcPr marL="74751" marR="74751" anchor="ctr"/>
                </a:tc>
                <a:tc>
                  <a:txBody>
                    <a:bodyPr/>
                    <a:lstStyle/>
                    <a:p>
                      <a:pPr>
                        <a:buNone/>
                      </a:pPr>
                      <a:r>
                        <a:rPr lang="en-IN"/>
                        <a:t>Central Government</a:t>
                      </a:r>
                    </a:p>
                  </a:txBody>
                  <a:tcPr marL="74751" marR="74751" anchor="ctr"/>
                </a:tc>
                <a:tc>
                  <a:txBody>
                    <a:bodyPr/>
                    <a:lstStyle/>
                    <a:p>
                      <a:pPr>
                        <a:buNone/>
                      </a:pPr>
                      <a:r>
                        <a:rPr lang="en-IN"/>
                        <a:t>Intra-state supply</a:t>
                      </a:r>
                    </a:p>
                  </a:txBody>
                  <a:tcPr marL="74751" marR="74751" anchor="ctr"/>
                </a:tc>
                <a:extLst>
                  <a:ext uri="{0D108BD9-81ED-4DB2-BD59-A6C34878D82A}">
                    <a16:rowId xmlns:a16="http://schemas.microsoft.com/office/drawing/2014/main" val="2731179608"/>
                  </a:ext>
                </a:extLst>
              </a:tr>
              <a:tr h="370840">
                <a:tc>
                  <a:txBody>
                    <a:bodyPr/>
                    <a:lstStyle/>
                    <a:p>
                      <a:pPr>
                        <a:buNone/>
                      </a:pPr>
                      <a:r>
                        <a:rPr lang="en-IN"/>
                        <a:t>SGST</a:t>
                      </a:r>
                    </a:p>
                  </a:txBody>
                  <a:tcPr marL="74751" marR="74751" anchor="ctr"/>
                </a:tc>
                <a:tc>
                  <a:txBody>
                    <a:bodyPr/>
                    <a:lstStyle/>
                    <a:p>
                      <a:pPr>
                        <a:buNone/>
                      </a:pPr>
                      <a:r>
                        <a:rPr lang="en-IN"/>
                        <a:t>State GST</a:t>
                      </a:r>
                    </a:p>
                  </a:txBody>
                  <a:tcPr marL="74751" marR="74751" anchor="ctr"/>
                </a:tc>
                <a:tc>
                  <a:txBody>
                    <a:bodyPr/>
                    <a:lstStyle/>
                    <a:p>
                      <a:pPr>
                        <a:buNone/>
                      </a:pPr>
                      <a:r>
                        <a:rPr lang="en-IN"/>
                        <a:t>State Government</a:t>
                      </a:r>
                    </a:p>
                  </a:txBody>
                  <a:tcPr marL="74751" marR="74751" anchor="ctr"/>
                </a:tc>
                <a:tc>
                  <a:txBody>
                    <a:bodyPr/>
                    <a:lstStyle/>
                    <a:p>
                      <a:pPr>
                        <a:buNone/>
                      </a:pPr>
                      <a:r>
                        <a:rPr lang="en-IN"/>
                        <a:t>Intra-state supply</a:t>
                      </a:r>
                    </a:p>
                  </a:txBody>
                  <a:tcPr marL="74751" marR="74751" anchor="ctr"/>
                </a:tc>
                <a:extLst>
                  <a:ext uri="{0D108BD9-81ED-4DB2-BD59-A6C34878D82A}">
                    <a16:rowId xmlns:a16="http://schemas.microsoft.com/office/drawing/2014/main" val="3159026310"/>
                  </a:ext>
                </a:extLst>
              </a:tr>
              <a:tr h="370840">
                <a:tc>
                  <a:txBody>
                    <a:bodyPr/>
                    <a:lstStyle/>
                    <a:p>
                      <a:pPr>
                        <a:buNone/>
                      </a:pPr>
                      <a:r>
                        <a:rPr lang="en-IN"/>
                        <a:t>IGST</a:t>
                      </a:r>
                    </a:p>
                  </a:txBody>
                  <a:tcPr marL="74751" marR="74751" anchor="ctr"/>
                </a:tc>
                <a:tc>
                  <a:txBody>
                    <a:bodyPr/>
                    <a:lstStyle/>
                    <a:p>
                      <a:pPr>
                        <a:buNone/>
                      </a:pPr>
                      <a:r>
                        <a:rPr lang="en-IN"/>
                        <a:t>Integrated GST</a:t>
                      </a:r>
                    </a:p>
                  </a:txBody>
                  <a:tcPr marL="74751" marR="74751" anchor="ctr"/>
                </a:tc>
                <a:tc>
                  <a:txBody>
                    <a:bodyPr/>
                    <a:lstStyle/>
                    <a:p>
                      <a:pPr>
                        <a:buNone/>
                      </a:pPr>
                      <a:r>
                        <a:rPr lang="en-IN"/>
                        <a:t>Central Government</a:t>
                      </a:r>
                    </a:p>
                  </a:txBody>
                  <a:tcPr marL="74751" marR="74751" anchor="ctr"/>
                </a:tc>
                <a:tc>
                  <a:txBody>
                    <a:bodyPr/>
                    <a:lstStyle/>
                    <a:p>
                      <a:pPr>
                        <a:buNone/>
                      </a:pPr>
                      <a:r>
                        <a:rPr lang="en-IN"/>
                        <a:t>Interstate supply and imports</a:t>
                      </a:r>
                    </a:p>
                  </a:txBody>
                  <a:tcPr marL="74751" marR="74751" anchor="ctr"/>
                </a:tc>
                <a:extLst>
                  <a:ext uri="{0D108BD9-81ED-4DB2-BD59-A6C34878D82A}">
                    <a16:rowId xmlns:a16="http://schemas.microsoft.com/office/drawing/2014/main" val="738127012"/>
                  </a:ext>
                </a:extLst>
              </a:tr>
              <a:tr h="370840">
                <a:tc>
                  <a:txBody>
                    <a:bodyPr/>
                    <a:lstStyle/>
                    <a:p>
                      <a:pPr>
                        <a:buNone/>
                      </a:pPr>
                      <a:r>
                        <a:rPr lang="en-IN"/>
                        <a:t>UTGST</a:t>
                      </a:r>
                    </a:p>
                  </a:txBody>
                  <a:tcPr marL="74751" marR="74751" anchor="ctr"/>
                </a:tc>
                <a:tc>
                  <a:txBody>
                    <a:bodyPr/>
                    <a:lstStyle/>
                    <a:p>
                      <a:pPr>
                        <a:buNone/>
                      </a:pPr>
                      <a:r>
                        <a:rPr lang="en-IN"/>
                        <a:t>Union Territory GST</a:t>
                      </a:r>
                    </a:p>
                  </a:txBody>
                  <a:tcPr marL="74751" marR="74751" anchor="ctr"/>
                </a:tc>
                <a:tc>
                  <a:txBody>
                    <a:bodyPr/>
                    <a:lstStyle/>
                    <a:p>
                      <a:pPr>
                        <a:buNone/>
                      </a:pPr>
                      <a:r>
                        <a:rPr lang="en-IN"/>
                        <a:t>Union Territory Administration</a:t>
                      </a:r>
                    </a:p>
                  </a:txBody>
                  <a:tcPr marL="74751" marR="74751" anchor="ctr"/>
                </a:tc>
                <a:tc>
                  <a:txBody>
                    <a:bodyPr/>
                    <a:lstStyle/>
                    <a:p>
                      <a:pPr>
                        <a:buNone/>
                      </a:pPr>
                      <a:r>
                        <a:rPr lang="en-IN" dirty="0"/>
                        <a:t>Supplies within Union Territories</a:t>
                      </a:r>
                    </a:p>
                  </a:txBody>
                  <a:tcPr marL="74751" marR="74751" anchor="ctr"/>
                </a:tc>
                <a:extLst>
                  <a:ext uri="{0D108BD9-81ED-4DB2-BD59-A6C34878D82A}">
                    <a16:rowId xmlns:a16="http://schemas.microsoft.com/office/drawing/2014/main" val="3212864621"/>
                  </a:ext>
                </a:extLst>
              </a:tr>
            </a:tbl>
          </a:graphicData>
        </a:graphic>
      </p:graphicFrame>
    </p:spTree>
    <p:extLst>
      <p:ext uri="{BB962C8B-B14F-4D97-AF65-F5344CB8AC3E}">
        <p14:creationId xmlns:p14="http://schemas.microsoft.com/office/powerpoint/2010/main" val="3012918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020CC-9BDE-C566-32A1-9592760371DF}"/>
              </a:ext>
            </a:extLst>
          </p:cNvPr>
          <p:cNvSpPr>
            <a:spLocks noGrp="1"/>
          </p:cNvSpPr>
          <p:nvPr>
            <p:ph type="title"/>
          </p:nvPr>
        </p:nvSpPr>
        <p:spPr/>
        <p:txBody>
          <a:bodyPr>
            <a:normAutofit/>
          </a:bodyPr>
          <a:lstStyle/>
          <a:p>
            <a:r>
              <a:rPr lang="en-IN" sz="4000" dirty="0">
                <a:latin typeface="Times New Roman" panose="02020603050405020304" pitchFamily="18" charset="0"/>
                <a:cs typeface="Times New Roman" panose="02020603050405020304" pitchFamily="18" charset="0"/>
              </a:rPr>
              <a:t>ONE NATION ONE TAX</a:t>
            </a:r>
          </a:p>
        </p:txBody>
      </p:sp>
      <p:sp>
        <p:nvSpPr>
          <p:cNvPr id="3" name="Content Placeholder 2">
            <a:extLst>
              <a:ext uri="{FF2B5EF4-FFF2-40B4-BE49-F238E27FC236}">
                <a16:creationId xmlns:a16="http://schemas.microsoft.com/office/drawing/2014/main" id="{A712BB03-B44B-FFB6-1389-80FA89502C35}"/>
              </a:ext>
            </a:extLst>
          </p:cNvPr>
          <p:cNvSpPr>
            <a:spLocks noGrp="1"/>
          </p:cNvSpPr>
          <p:nvPr>
            <p:ph idx="1"/>
          </p:nvPr>
        </p:nvSpPr>
        <p:spPr/>
        <p:txBody>
          <a:bodyPr>
            <a:normAutofit/>
          </a:bodyPr>
          <a:lstStyle/>
          <a:p>
            <a:pPr marL="0" indent="0">
              <a:buNone/>
            </a:pPr>
            <a:r>
              <a:rPr lang="en-IN" sz="3600" b="1" dirty="0">
                <a:latin typeface="Times New Roman" panose="02020603050405020304" pitchFamily="18" charset="0"/>
                <a:cs typeface="Times New Roman" panose="02020603050405020304" pitchFamily="18" charset="0"/>
              </a:rPr>
              <a:t>"One Nation, One Tax"</a:t>
            </a:r>
            <a:r>
              <a:rPr lang="en-IN" sz="3600" dirty="0">
                <a:latin typeface="Times New Roman" panose="02020603050405020304" pitchFamily="18" charset="0"/>
                <a:cs typeface="Times New Roman" panose="02020603050405020304" pitchFamily="18" charset="0"/>
              </a:rPr>
              <a:t> does </a:t>
            </a:r>
            <a:r>
              <a:rPr lang="en-IN" sz="3600" b="1" dirty="0">
                <a:latin typeface="Times New Roman" panose="02020603050405020304" pitchFamily="18" charset="0"/>
                <a:cs typeface="Times New Roman" panose="02020603050405020304" pitchFamily="18" charset="0"/>
              </a:rPr>
              <a:t>not</a:t>
            </a:r>
            <a:r>
              <a:rPr lang="en-IN" sz="3600" dirty="0">
                <a:latin typeface="Times New Roman" panose="02020603050405020304" pitchFamily="18" charset="0"/>
                <a:cs typeface="Times New Roman" panose="02020603050405020304" pitchFamily="18" charset="0"/>
              </a:rPr>
              <a:t> mean there is only one GST component. It means there is </a:t>
            </a:r>
            <a:r>
              <a:rPr lang="en-IN" sz="3600" b="1" dirty="0">
                <a:latin typeface="Times New Roman" panose="02020603050405020304" pitchFamily="18" charset="0"/>
                <a:cs typeface="Times New Roman" panose="02020603050405020304" pitchFamily="18" charset="0"/>
              </a:rPr>
              <a:t>one unified GST system</a:t>
            </a:r>
            <a:r>
              <a:rPr lang="en-IN" sz="3600" dirty="0">
                <a:latin typeface="Times New Roman" panose="02020603050405020304" pitchFamily="18" charset="0"/>
                <a:cs typeface="Times New Roman" panose="02020603050405020304" pitchFamily="18" charset="0"/>
              </a:rPr>
              <a:t> that replaced many different indirect taxes across India.</a:t>
            </a:r>
          </a:p>
        </p:txBody>
      </p:sp>
    </p:spTree>
    <p:extLst>
      <p:ext uri="{BB962C8B-B14F-4D97-AF65-F5344CB8AC3E}">
        <p14:creationId xmlns:p14="http://schemas.microsoft.com/office/powerpoint/2010/main" val="1158740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4AFCE-2567-C824-163D-FF3A13490D61}"/>
              </a:ext>
            </a:extLst>
          </p:cNvPr>
          <p:cNvSpPr>
            <a:spLocks noGrp="1"/>
          </p:cNvSpPr>
          <p:nvPr>
            <p:ph type="title"/>
          </p:nvPr>
        </p:nvSpPr>
        <p:spPr/>
        <p:txBody>
          <a:bodyPr/>
          <a:lstStyle/>
          <a:p>
            <a:r>
              <a:rPr lang="en-IN" b="1" dirty="0"/>
              <a:t>Why GST has different types?</a:t>
            </a:r>
            <a:br>
              <a:rPr lang="en-IN" b="1" dirty="0"/>
            </a:br>
            <a:endParaRPr lang="en-IN" dirty="0"/>
          </a:p>
        </p:txBody>
      </p:sp>
      <p:sp>
        <p:nvSpPr>
          <p:cNvPr id="3" name="Content Placeholder 2">
            <a:extLst>
              <a:ext uri="{FF2B5EF4-FFF2-40B4-BE49-F238E27FC236}">
                <a16:creationId xmlns:a16="http://schemas.microsoft.com/office/drawing/2014/main" id="{000F3CE6-5A32-1A78-CDB7-78BF67869554}"/>
              </a:ext>
            </a:extLst>
          </p:cNvPr>
          <p:cNvSpPr>
            <a:spLocks noGrp="1"/>
          </p:cNvSpPr>
          <p:nvPr>
            <p:ph idx="1"/>
          </p:nvPr>
        </p:nvSpPr>
        <p:spPr/>
        <p:txBody>
          <a:bodyPr/>
          <a:lstStyle/>
          <a:p>
            <a:pPr marL="0" indent="0">
              <a:buNone/>
            </a:pPr>
            <a:r>
              <a:rPr lang="en-IN" sz="2800" dirty="0">
                <a:latin typeface="Times New Roman" panose="02020603050405020304" pitchFamily="18" charset="0"/>
                <a:cs typeface="Times New Roman" panose="02020603050405020304" pitchFamily="18" charset="0"/>
              </a:rPr>
              <a:t>India is a </a:t>
            </a:r>
            <a:r>
              <a:rPr lang="en-IN" sz="2800" b="1" dirty="0">
                <a:latin typeface="Times New Roman" panose="02020603050405020304" pitchFamily="18" charset="0"/>
                <a:cs typeface="Times New Roman" panose="02020603050405020304" pitchFamily="18" charset="0"/>
              </a:rPr>
              <a:t>federal country</a:t>
            </a:r>
            <a:r>
              <a:rPr lang="en-IN" sz="2800" dirty="0">
                <a:latin typeface="Times New Roman" panose="02020603050405020304" pitchFamily="18" charset="0"/>
                <a:cs typeface="Times New Roman" panose="02020603050405020304" pitchFamily="18" charset="0"/>
              </a:rPr>
              <a:t>, meaning:</a:t>
            </a:r>
          </a:p>
          <a:p>
            <a:pPr marL="0" indent="0">
              <a:buNone/>
            </a:pPr>
            <a:r>
              <a:rPr lang="en-IN" sz="2800" dirty="0">
                <a:latin typeface="Times New Roman" panose="02020603050405020304" pitchFamily="18" charset="0"/>
                <a:cs typeface="Times New Roman" panose="02020603050405020304" pitchFamily="18" charset="0"/>
              </a:rPr>
              <a:t>Central Government collects revenue for the whole country </a:t>
            </a:r>
          </a:p>
          <a:p>
            <a:pPr marL="0" indent="0">
              <a:buNone/>
            </a:pPr>
            <a:r>
              <a:rPr lang="en-IN" sz="2800" dirty="0">
                <a:latin typeface="Times New Roman" panose="02020603050405020304" pitchFamily="18" charset="0"/>
                <a:cs typeface="Times New Roman" panose="02020603050405020304" pitchFamily="18" charset="0"/>
              </a:rPr>
              <a:t>State Governments need their own revenue too </a:t>
            </a:r>
          </a:p>
          <a:p>
            <a:pPr marL="0" indent="0">
              <a:buNone/>
            </a:pPr>
            <a:r>
              <a:rPr lang="en-IN" sz="2800" dirty="0">
                <a:latin typeface="Times New Roman" panose="02020603050405020304" pitchFamily="18" charset="0"/>
                <a:cs typeface="Times New Roman" panose="02020603050405020304" pitchFamily="18" charset="0"/>
              </a:rPr>
              <a:t>Union Territories are separately administered </a:t>
            </a:r>
          </a:p>
          <a:p>
            <a:pPr marL="0" indent="0">
              <a:buNone/>
            </a:pPr>
            <a:r>
              <a:rPr lang="en-IN" sz="2800" dirty="0">
                <a:latin typeface="Times New Roman" panose="02020603050405020304" pitchFamily="18" charset="0"/>
                <a:cs typeface="Times New Roman" panose="02020603050405020304" pitchFamily="18" charset="0"/>
              </a:rPr>
              <a:t>So instead of creating separate taxes, GST is split into parts for easy distribution.</a:t>
            </a:r>
          </a:p>
          <a:p>
            <a:endParaRPr lang="en-IN" dirty="0"/>
          </a:p>
        </p:txBody>
      </p:sp>
    </p:spTree>
    <p:extLst>
      <p:ext uri="{BB962C8B-B14F-4D97-AF65-F5344CB8AC3E}">
        <p14:creationId xmlns:p14="http://schemas.microsoft.com/office/powerpoint/2010/main" val="2811366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08F11-B1E7-9AFD-5F91-77AABAAC063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B80AD2F-38A5-3F15-E9C8-864C7419311D}"/>
              </a:ext>
            </a:extLst>
          </p:cNvPr>
          <p:cNvSpPr>
            <a:spLocks noGrp="1"/>
          </p:cNvSpPr>
          <p:nvPr>
            <p:ph idx="1"/>
          </p:nvPr>
        </p:nvSpPr>
        <p:spPr/>
        <p:txBody>
          <a:bodyPr/>
          <a:lstStyle/>
          <a:p>
            <a:pPr marL="0" indent="0">
              <a:buNone/>
            </a:pPr>
            <a:r>
              <a:rPr lang="en-IN" b="1" dirty="0">
                <a:latin typeface="Times New Roman" panose="02020603050405020304" pitchFamily="18" charset="0"/>
                <a:cs typeface="Times New Roman" panose="02020603050405020304" pitchFamily="18" charset="0"/>
              </a:rPr>
              <a:t>1. Same state transaction = CGST + SGST</a:t>
            </a:r>
          </a:p>
          <a:p>
            <a:pPr marL="0" indent="0">
              <a:buNone/>
            </a:pPr>
            <a:r>
              <a:rPr lang="en-IN" dirty="0">
                <a:latin typeface="Times New Roman" panose="02020603050405020304" pitchFamily="18" charset="0"/>
                <a:cs typeface="Times New Roman" panose="02020603050405020304" pitchFamily="18" charset="0"/>
              </a:rPr>
              <a:t>When you buy something within the same state, tax is divided:</a:t>
            </a:r>
          </a:p>
          <a:p>
            <a:pPr marL="0" indent="0">
              <a:buNone/>
            </a:pPr>
            <a:r>
              <a:rPr lang="en-IN" dirty="0">
                <a:latin typeface="Times New Roman" panose="02020603050405020304" pitchFamily="18" charset="0"/>
                <a:cs typeface="Times New Roman" panose="02020603050405020304" pitchFamily="18" charset="0"/>
              </a:rPr>
              <a:t>👉 Example:</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You buy a shirt in </a:t>
            </a:r>
            <a:r>
              <a:rPr lang="en-IN" b="1" dirty="0">
                <a:latin typeface="Times New Roman" panose="02020603050405020304" pitchFamily="18" charset="0"/>
                <a:cs typeface="Times New Roman" panose="02020603050405020304" pitchFamily="18" charset="0"/>
              </a:rPr>
              <a:t>Prayagraj (UP)</a:t>
            </a:r>
            <a:r>
              <a:rPr lang="en-IN" dirty="0">
                <a:latin typeface="Times New Roman" panose="02020603050405020304" pitchFamily="18" charset="0"/>
                <a:cs typeface="Times New Roman" panose="02020603050405020304" pitchFamily="18" charset="0"/>
              </a:rPr>
              <a:t> for ₹1,000</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GST = 18%</a:t>
            </a:r>
          </a:p>
          <a:p>
            <a:pPr marL="0" indent="0">
              <a:buNone/>
            </a:pPr>
            <a:r>
              <a:rPr lang="en-IN" dirty="0">
                <a:latin typeface="Times New Roman" panose="02020603050405020304" pitchFamily="18" charset="0"/>
                <a:cs typeface="Times New Roman" panose="02020603050405020304" pitchFamily="18" charset="0"/>
              </a:rPr>
              <a:t>CGST = 9% → ₹90 (Central Government) </a:t>
            </a:r>
          </a:p>
          <a:p>
            <a:pPr marL="0" indent="0">
              <a:buNone/>
            </a:pPr>
            <a:r>
              <a:rPr lang="en-IN" dirty="0">
                <a:latin typeface="Times New Roman" panose="02020603050405020304" pitchFamily="18" charset="0"/>
                <a:cs typeface="Times New Roman" panose="02020603050405020304" pitchFamily="18" charset="0"/>
              </a:rPr>
              <a:t>SGST = 9% → ₹90 (UP Government) </a:t>
            </a:r>
          </a:p>
          <a:p>
            <a:pPr marL="0" indent="0">
              <a:buNone/>
            </a:pPr>
            <a:r>
              <a:rPr lang="en-IN" dirty="0">
                <a:latin typeface="Times New Roman" panose="02020603050405020304" pitchFamily="18" charset="0"/>
                <a:cs typeface="Times New Roman" panose="02020603050405020304" pitchFamily="18" charset="0"/>
              </a:rPr>
              <a:t>👉 Total tax = ₹180</a:t>
            </a:r>
          </a:p>
          <a:p>
            <a:pPr marL="0" indent="0">
              <a:buNone/>
            </a:pPr>
            <a:r>
              <a:rPr lang="en-IN" dirty="0">
                <a:latin typeface="Times New Roman" panose="02020603050405020304" pitchFamily="18" charset="0"/>
                <a:cs typeface="Times New Roman" panose="02020603050405020304" pitchFamily="18" charset="0"/>
              </a:rPr>
              <a:t>✔ Same tax system</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 Just divided between Centre and State</a:t>
            </a:r>
          </a:p>
          <a:p>
            <a:endParaRPr lang="en-IN" dirty="0"/>
          </a:p>
        </p:txBody>
      </p:sp>
    </p:spTree>
    <p:extLst>
      <p:ext uri="{BB962C8B-B14F-4D97-AF65-F5344CB8AC3E}">
        <p14:creationId xmlns:p14="http://schemas.microsoft.com/office/powerpoint/2010/main" val="4034448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90705-B4AB-A858-BA61-E9903A80BFE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A8106C1-9E94-E893-8DA7-F508006E0393}"/>
              </a:ext>
            </a:extLst>
          </p:cNvPr>
          <p:cNvSpPr>
            <a:spLocks noGrp="1"/>
          </p:cNvSpPr>
          <p:nvPr>
            <p:ph idx="1"/>
          </p:nvPr>
        </p:nvSpPr>
        <p:spPr/>
        <p:txBody>
          <a:bodyPr>
            <a:normAutofit fontScale="92500" lnSpcReduction="20000"/>
          </a:bodyPr>
          <a:lstStyle/>
          <a:p>
            <a:pPr marL="0" indent="0">
              <a:buNone/>
            </a:pPr>
            <a:r>
              <a:rPr lang="en-IN" sz="2400" b="1" dirty="0">
                <a:latin typeface="Times New Roman" panose="02020603050405020304" pitchFamily="18" charset="0"/>
                <a:cs typeface="Times New Roman" panose="02020603050405020304" pitchFamily="18" charset="0"/>
              </a:rPr>
              <a:t>2. Different state transaction = IGST</a:t>
            </a:r>
          </a:p>
          <a:p>
            <a:pPr marL="0" indent="0">
              <a:buNone/>
            </a:pPr>
            <a:r>
              <a:rPr lang="en-IN" sz="2400" dirty="0">
                <a:latin typeface="Times New Roman" panose="02020603050405020304" pitchFamily="18" charset="0"/>
                <a:cs typeface="Times New Roman" panose="02020603050405020304" pitchFamily="18" charset="0"/>
              </a:rPr>
              <a:t>When goods move between states:</a:t>
            </a:r>
          </a:p>
          <a:p>
            <a:pPr marL="0" indent="0">
              <a:buNone/>
            </a:pPr>
            <a:r>
              <a:rPr lang="en-IN" sz="2400" dirty="0">
                <a:latin typeface="Times New Roman" panose="02020603050405020304" pitchFamily="18" charset="0"/>
                <a:cs typeface="Times New Roman" panose="02020603050405020304" pitchFamily="18" charset="0"/>
              </a:rPr>
              <a:t> Example:</a:t>
            </a:r>
            <a:br>
              <a:rPr lang="en-IN" sz="2400" dirty="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You buy a laptop from </a:t>
            </a:r>
            <a:r>
              <a:rPr lang="en-IN" sz="2400" b="1" dirty="0">
                <a:latin typeface="Times New Roman" panose="02020603050405020304" pitchFamily="18" charset="0"/>
                <a:cs typeface="Times New Roman" panose="02020603050405020304" pitchFamily="18" charset="0"/>
              </a:rPr>
              <a:t>Delhi online</a:t>
            </a:r>
            <a:r>
              <a:rPr lang="en-IN" sz="2400" dirty="0">
                <a:latin typeface="Times New Roman" panose="02020603050405020304" pitchFamily="18" charset="0"/>
                <a:cs typeface="Times New Roman" panose="02020603050405020304" pitchFamily="18" charset="0"/>
              </a:rPr>
              <a:t>, delivered to </a:t>
            </a:r>
            <a:r>
              <a:rPr lang="en-IN" sz="2400" b="1" dirty="0">
                <a:latin typeface="Times New Roman" panose="02020603050405020304" pitchFamily="18" charset="0"/>
                <a:cs typeface="Times New Roman" panose="02020603050405020304" pitchFamily="18" charset="0"/>
              </a:rPr>
              <a:t>UP</a:t>
            </a:r>
            <a:endParaRPr lang="en-IN" sz="24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GST = 18% = IGST ₹1800 (on ₹10,000) </a:t>
            </a:r>
          </a:p>
          <a:p>
            <a:pPr marL="0" indent="0">
              <a:buNone/>
            </a:pPr>
            <a:r>
              <a:rPr lang="en-IN" sz="2400" dirty="0">
                <a:latin typeface="Times New Roman" panose="02020603050405020304" pitchFamily="18" charset="0"/>
                <a:cs typeface="Times New Roman" panose="02020603050405020304" pitchFamily="18" charset="0"/>
              </a:rPr>
              <a:t>Government handling:</a:t>
            </a:r>
          </a:p>
          <a:p>
            <a:pPr marL="0" indent="0">
              <a:buNone/>
            </a:pPr>
            <a:r>
              <a:rPr lang="en-IN" sz="2400" dirty="0">
                <a:latin typeface="Times New Roman" panose="02020603050405020304" pitchFamily="18" charset="0"/>
                <a:cs typeface="Times New Roman" panose="02020603050405020304" pitchFamily="18" charset="0"/>
              </a:rPr>
              <a:t>Centre collects IGST first </a:t>
            </a:r>
          </a:p>
          <a:p>
            <a:pPr marL="0" indent="0">
              <a:buNone/>
            </a:pPr>
            <a:r>
              <a:rPr lang="en-IN" sz="2400" dirty="0">
                <a:latin typeface="Times New Roman" panose="02020603050405020304" pitchFamily="18" charset="0"/>
                <a:cs typeface="Times New Roman" panose="02020603050405020304" pitchFamily="18" charset="0"/>
              </a:rPr>
              <a:t>Then shares part with UP </a:t>
            </a:r>
          </a:p>
          <a:p>
            <a:pPr marL="0" indent="0">
              <a:buNone/>
            </a:pPr>
            <a:r>
              <a:rPr lang="en-IN" sz="2400" dirty="0">
                <a:latin typeface="Times New Roman" panose="02020603050405020304" pitchFamily="18" charset="0"/>
                <a:cs typeface="Times New Roman" panose="02020603050405020304" pitchFamily="18" charset="0"/>
              </a:rPr>
              <a:t>✔ No confusion between two states</a:t>
            </a:r>
            <a:br>
              <a:rPr lang="en-IN" sz="2400" dirty="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 One single tax collected</a:t>
            </a:r>
          </a:p>
          <a:p>
            <a:endParaRPr lang="en-IN" dirty="0"/>
          </a:p>
        </p:txBody>
      </p:sp>
    </p:spTree>
    <p:extLst>
      <p:ext uri="{BB962C8B-B14F-4D97-AF65-F5344CB8AC3E}">
        <p14:creationId xmlns:p14="http://schemas.microsoft.com/office/powerpoint/2010/main" val="280334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756B0-4CCC-333F-7F29-1C4AF3A1EF04}"/>
              </a:ext>
            </a:extLst>
          </p:cNvPr>
          <p:cNvSpPr>
            <a:spLocks noGrp="1"/>
          </p:cNvSpPr>
          <p:nvPr>
            <p:ph type="title"/>
          </p:nvPr>
        </p:nvSpPr>
        <p:spPr>
          <a:xfrm>
            <a:off x="677334" y="609600"/>
            <a:ext cx="8596668" cy="460664"/>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500411AF-1075-F66A-ED70-F8DB50257605}"/>
              </a:ext>
            </a:extLst>
          </p:cNvPr>
          <p:cNvSpPr>
            <a:spLocks noGrp="1"/>
          </p:cNvSpPr>
          <p:nvPr>
            <p:ph idx="1"/>
          </p:nvPr>
        </p:nvSpPr>
        <p:spPr>
          <a:xfrm>
            <a:off x="677334" y="1600201"/>
            <a:ext cx="8596668" cy="4441162"/>
          </a:xfrm>
        </p:spPr>
        <p:txBody>
          <a:bodyPr/>
          <a:lstStyle/>
          <a:p>
            <a:pPr marL="0" indent="0">
              <a:buNone/>
            </a:pPr>
            <a:r>
              <a:rPr lang="en-IN" sz="2400" b="1" dirty="0">
                <a:latin typeface="Times New Roman" panose="02020603050405020304" pitchFamily="18" charset="0"/>
                <a:cs typeface="Times New Roman" panose="02020603050405020304" pitchFamily="18" charset="0"/>
              </a:rPr>
              <a:t>3. Union Territories = UTGST</a:t>
            </a:r>
          </a:p>
          <a:p>
            <a:pPr marL="0" indent="0">
              <a:buNone/>
            </a:pPr>
            <a:r>
              <a:rPr lang="en-IN" sz="2400" dirty="0">
                <a:latin typeface="Times New Roman" panose="02020603050405020304" pitchFamily="18" charset="0"/>
                <a:cs typeface="Times New Roman" panose="02020603050405020304" pitchFamily="18" charset="0"/>
              </a:rPr>
              <a:t>In Union Territories, there is no state government.</a:t>
            </a:r>
          </a:p>
          <a:p>
            <a:pPr marL="0" indent="0">
              <a:buNone/>
            </a:pPr>
            <a:r>
              <a:rPr lang="en-IN" sz="2400" dirty="0">
                <a:latin typeface="Times New Roman" panose="02020603050405020304" pitchFamily="18" charset="0"/>
                <a:cs typeface="Times New Roman" panose="02020603050405020304" pitchFamily="18" charset="0"/>
              </a:rPr>
              <a:t> Example:</a:t>
            </a:r>
            <a:br>
              <a:rPr lang="en-IN" sz="2400" dirty="0">
                <a:latin typeface="Times New Roman" panose="02020603050405020304" pitchFamily="18" charset="0"/>
                <a:cs typeface="Times New Roman" panose="02020603050405020304" pitchFamily="18" charset="0"/>
              </a:rPr>
            </a:br>
            <a:r>
              <a:rPr lang="en-IN" sz="2400" dirty="0">
                <a:latin typeface="Times New Roman" panose="02020603050405020304" pitchFamily="18" charset="0"/>
                <a:cs typeface="Times New Roman" panose="02020603050405020304" pitchFamily="18" charset="0"/>
              </a:rPr>
              <a:t>Buying something in </a:t>
            </a:r>
            <a:r>
              <a:rPr lang="en-IN" sz="2400" b="1" dirty="0">
                <a:latin typeface="Times New Roman" panose="02020603050405020304" pitchFamily="18" charset="0"/>
                <a:cs typeface="Times New Roman" panose="02020603050405020304" pitchFamily="18" charset="0"/>
              </a:rPr>
              <a:t>Chandigarh</a:t>
            </a:r>
            <a:endParaRPr lang="en-IN" sz="2400" dirty="0">
              <a:latin typeface="Times New Roman" panose="02020603050405020304" pitchFamily="18" charset="0"/>
              <a:cs typeface="Times New Roman" panose="02020603050405020304" pitchFamily="18" charset="0"/>
            </a:endParaRPr>
          </a:p>
          <a:p>
            <a:pPr marL="0" indent="0">
              <a:buNone/>
            </a:pPr>
            <a:r>
              <a:rPr lang="en-IN" sz="2400" dirty="0">
                <a:latin typeface="Times New Roman" panose="02020603050405020304" pitchFamily="18" charset="0"/>
                <a:cs typeface="Times New Roman" panose="02020603050405020304" pitchFamily="18" charset="0"/>
              </a:rPr>
              <a:t>CGST + UTGST applied instead of SGST </a:t>
            </a:r>
          </a:p>
          <a:p>
            <a:pPr marL="0" indent="0">
              <a:buNone/>
            </a:pPr>
            <a:r>
              <a:rPr lang="en-IN" sz="2400" dirty="0">
                <a:latin typeface="Times New Roman" panose="02020603050405020304" pitchFamily="18" charset="0"/>
                <a:cs typeface="Times New Roman" panose="02020603050405020304" pitchFamily="18" charset="0"/>
              </a:rPr>
              <a:t> Because UTs don’t have their own state tax system</a:t>
            </a:r>
          </a:p>
          <a:p>
            <a:endParaRPr lang="en-IN" dirty="0"/>
          </a:p>
        </p:txBody>
      </p:sp>
    </p:spTree>
    <p:extLst>
      <p:ext uri="{BB962C8B-B14F-4D97-AF65-F5344CB8AC3E}">
        <p14:creationId xmlns:p14="http://schemas.microsoft.com/office/powerpoint/2010/main" val="3002037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4C779-E92C-14F9-8DE7-29B3B289DEB7}"/>
              </a:ext>
            </a:extLst>
          </p:cNvPr>
          <p:cNvSpPr>
            <a:spLocks noGrp="1"/>
          </p:cNvSpPr>
          <p:nvPr>
            <p:ph type="title"/>
          </p:nvPr>
        </p:nvSpPr>
        <p:spPr/>
        <p:txBody>
          <a:bodyPr>
            <a:normAutofit/>
          </a:bodyPr>
          <a:lstStyle/>
          <a:p>
            <a:r>
              <a:rPr lang="en-IN" sz="4000"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B57B0BBD-746A-5563-E2B3-14BBCB98A0C7}"/>
              </a:ext>
            </a:extLst>
          </p:cNvPr>
          <p:cNvSpPr>
            <a:spLocks noGrp="1"/>
          </p:cNvSpPr>
          <p:nvPr>
            <p:ph idx="1"/>
          </p:nvPr>
        </p:nvSpPr>
        <p:spPr>
          <a:xfrm>
            <a:off x="677334" y="1610591"/>
            <a:ext cx="8596668" cy="4430771"/>
          </a:xfrm>
        </p:spPr>
        <p:txBody>
          <a:bodyPr>
            <a:normAutofit/>
          </a:bodyPr>
          <a:lstStyle/>
          <a:p>
            <a:pPr marL="0" indent="0">
              <a:buNone/>
            </a:pPr>
            <a:r>
              <a:rPr lang="en-IN" sz="2400" dirty="0">
                <a:latin typeface="Times New Roman" panose="02020603050405020304" pitchFamily="18" charset="0"/>
                <a:cs typeface="Times New Roman" panose="02020603050405020304" pitchFamily="18" charset="0"/>
              </a:rPr>
              <a:t>GST (Goods and Services Tax) is a unified tax system introduced in India to replace multiple indirect taxes and simplify the taxation process. It is called </a:t>
            </a:r>
            <a:r>
              <a:rPr lang="en-IN" sz="2400" b="1" dirty="0">
                <a:latin typeface="Times New Roman" panose="02020603050405020304" pitchFamily="18" charset="0"/>
                <a:cs typeface="Times New Roman" panose="02020603050405020304" pitchFamily="18" charset="0"/>
              </a:rPr>
              <a:t>“One Nation One Tax”</a:t>
            </a:r>
            <a:r>
              <a:rPr lang="en-IN" sz="2400" dirty="0">
                <a:latin typeface="Times New Roman" panose="02020603050405020304" pitchFamily="18" charset="0"/>
                <a:cs typeface="Times New Roman" panose="02020603050405020304" pitchFamily="18" charset="0"/>
              </a:rPr>
              <a:t> because it brings all major taxes under a single framework and applies common tax rules across the country. Although GST has different types like CGST, SGST, IGST, and UTGST, these exist only to ensure proper distribution of tax revenue between the Central Government, State Governments, and Union Territories. Overall, GST has made the tax system more transparent, organized, and easier for businesses and consumers.</a:t>
            </a:r>
          </a:p>
        </p:txBody>
      </p:sp>
      <p:pic>
        <p:nvPicPr>
          <p:cNvPr id="7" name="Picture 6">
            <a:extLst>
              <a:ext uri="{FF2B5EF4-FFF2-40B4-BE49-F238E27FC236}">
                <a16:creationId xmlns:a16="http://schemas.microsoft.com/office/drawing/2014/main" id="{5390C78A-2834-23BB-6770-BE4CCC448C7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655627" y="5086630"/>
            <a:ext cx="3751119" cy="1724890"/>
          </a:xfrm>
          <a:prstGeom prst="rect">
            <a:avLst/>
          </a:prstGeom>
        </p:spPr>
      </p:pic>
      <p:sp>
        <p:nvSpPr>
          <p:cNvPr id="8" name="TextBox 7">
            <a:extLst>
              <a:ext uri="{FF2B5EF4-FFF2-40B4-BE49-F238E27FC236}">
                <a16:creationId xmlns:a16="http://schemas.microsoft.com/office/drawing/2014/main" id="{87BF555E-AB31-3393-C26D-D4CC4FF3F463}"/>
              </a:ext>
            </a:extLst>
          </p:cNvPr>
          <p:cNvSpPr txBox="1"/>
          <p:nvPr/>
        </p:nvSpPr>
        <p:spPr>
          <a:xfrm>
            <a:off x="8655627" y="6811521"/>
            <a:ext cx="3751119" cy="230832"/>
          </a:xfrm>
          <a:prstGeom prst="rect">
            <a:avLst/>
          </a:prstGeom>
          <a:noFill/>
        </p:spPr>
        <p:txBody>
          <a:bodyPr wrap="square" rtlCol="0">
            <a:spAutoFit/>
          </a:bodyPr>
          <a:lstStyle/>
          <a:p>
            <a:endParaRPr lang="en-IN" sz="900" dirty="0"/>
          </a:p>
        </p:txBody>
      </p:sp>
    </p:spTree>
    <p:extLst>
      <p:ext uri="{BB962C8B-B14F-4D97-AF65-F5344CB8AC3E}">
        <p14:creationId xmlns:p14="http://schemas.microsoft.com/office/powerpoint/2010/main" val="25915690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74</TotalTime>
  <Words>653</Words>
  <Application>Microsoft Office PowerPoint</Application>
  <PresentationFormat>Widescreen</PresentationFormat>
  <Paragraphs>81</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Times New Roman</vt:lpstr>
      <vt:lpstr>Trebuchet MS</vt:lpstr>
      <vt:lpstr>Wingdings</vt:lpstr>
      <vt:lpstr>Wingdings 3</vt:lpstr>
      <vt:lpstr>Facet</vt:lpstr>
      <vt:lpstr>RESEARCH PROJECT REPORT IN FULFILMENT OF SUMMER INTERNSHIP PROJECT</vt:lpstr>
      <vt:lpstr>GOODS AND SERVICES TAX(GST)</vt:lpstr>
      <vt:lpstr>BACKGROUND OF GST</vt:lpstr>
      <vt:lpstr>WHY GST</vt:lpstr>
      <vt:lpstr>TYPE OF GST</vt:lpstr>
      <vt:lpstr>ONE NATION ONE TAX</vt:lpstr>
      <vt:lpstr>Why GST has different types? </vt:lpstr>
      <vt:lpstr>PowerPoint Presentation</vt:lpstr>
      <vt:lpstr>PowerPoint Presentation</vt:lpstr>
      <vt:lpstr>PowerPoint Presentation</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saif siddiqui</dc:creator>
  <cp:lastModifiedBy>saif siddiqui</cp:lastModifiedBy>
  <cp:revision>1</cp:revision>
  <dcterms:created xsi:type="dcterms:W3CDTF">2026-06-11T06:22:06Z</dcterms:created>
  <dcterms:modified xsi:type="dcterms:W3CDTF">2026-06-11T18:24:17Z</dcterms:modified>
</cp:coreProperties>
</file>